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Consolas" panose="020B0609020204030204" pitchFamily="49" charset="0"/>
      <p:regular r:id="rId14"/>
      <p:bold r:id="rId15"/>
      <p:italic r:id="rId16"/>
      <p:boldItalic r:id="rId17"/>
    </p:embeddedFont>
    <p:embeddedFont>
      <p:font typeface="Kanit Light" panose="020B0604020202020204" charset="-34"/>
      <p:regular r:id="rId18"/>
    </p:embeddedFont>
    <p:embeddedFont>
      <p:font typeface="Martel Sans"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7406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1955569" y="3506039"/>
            <a:ext cx="7556421" cy="1860233"/>
          </a:xfrm>
          <a:prstGeom prst="rect">
            <a:avLst/>
          </a:prstGeom>
          <a:noFill/>
          <a:ln/>
        </p:spPr>
        <p:txBody>
          <a:bodyPr wrap="square" lIns="0" tIns="0" rIns="0" bIns="0" rtlCol="0" anchor="t"/>
          <a:lstStyle/>
          <a:p>
            <a:pPr>
              <a:lnSpc>
                <a:spcPts val="5550"/>
              </a:lnSpc>
            </a:pPr>
            <a:r>
              <a:rPr lang="en-US" sz="4000" dirty="0">
                <a:solidFill>
                  <a:srgbClr val="272D45"/>
                </a:solidFill>
                <a:latin typeface="Kanit Light" pitchFamily="34" charset="0"/>
                <a:ea typeface="Kanit Light" pitchFamily="34" charset="-122"/>
                <a:cs typeface="Kanit Light" pitchFamily="34" charset="-120"/>
              </a:rPr>
              <a:t>JSON in the MERN Stack</a:t>
            </a:r>
            <a:endParaRPr lang="en-US" sz="4000" dirty="0"/>
          </a:p>
        </p:txBody>
      </p:sp>
      <p:sp>
        <p:nvSpPr>
          <p:cNvPr id="4" name="Text 1"/>
          <p:cNvSpPr/>
          <p:nvPr/>
        </p:nvSpPr>
        <p:spPr>
          <a:xfrm>
            <a:off x="1167696" y="4042469"/>
            <a:ext cx="7258764" cy="952619"/>
          </a:xfrm>
          <a:prstGeom prst="rect">
            <a:avLst/>
          </a:prstGeom>
          <a:noFill/>
          <a:ln/>
        </p:spPr>
        <p:txBody>
          <a:bodyPr wrap="square" lIns="0" tIns="0" rIns="0" bIns="0" rtlCol="0" anchor="t"/>
          <a:lstStyle/>
          <a:p>
            <a:pPr>
              <a:lnSpc>
                <a:spcPts val="2850"/>
              </a:lnSpc>
            </a:pP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981"/>
          </a:xfrm>
          <a:prstGeom prst="rect">
            <a:avLst/>
          </a:prstGeom>
        </p:spPr>
      </p:pic>
      <p:sp>
        <p:nvSpPr>
          <p:cNvPr id="3" name="Text 0"/>
          <p:cNvSpPr/>
          <p:nvPr/>
        </p:nvSpPr>
        <p:spPr>
          <a:xfrm>
            <a:off x="6261616" y="532924"/>
            <a:ext cx="7593568" cy="969169"/>
          </a:xfrm>
          <a:prstGeom prst="rect">
            <a:avLst/>
          </a:prstGeom>
          <a:noFill/>
          <a:ln/>
        </p:spPr>
        <p:txBody>
          <a:bodyPr wrap="square" lIns="0" tIns="0" rIns="0" bIns="0" rtlCol="0" anchor="t"/>
          <a:lstStyle/>
          <a:p>
            <a:pPr marL="0" indent="0" algn="l">
              <a:lnSpc>
                <a:spcPts val="3800"/>
              </a:lnSpc>
              <a:buNone/>
            </a:pPr>
            <a:r>
              <a:rPr lang="en-US" sz="3050" dirty="0">
                <a:solidFill>
                  <a:srgbClr val="272D45"/>
                </a:solidFill>
                <a:latin typeface="Kanit Light" pitchFamily="34" charset="0"/>
                <a:ea typeface="Kanit Light" pitchFamily="34" charset="-122"/>
                <a:cs typeface="Kanit Light" pitchFamily="34" charset="-120"/>
              </a:rPr>
              <a:t>Conclusion: JSON's Indispensable Role in MERN</a:t>
            </a:r>
            <a:endParaRPr lang="en-US" sz="3050" dirty="0"/>
          </a:p>
        </p:txBody>
      </p:sp>
      <p:sp>
        <p:nvSpPr>
          <p:cNvPr id="4" name="Text 1"/>
          <p:cNvSpPr/>
          <p:nvPr/>
        </p:nvSpPr>
        <p:spPr>
          <a:xfrm>
            <a:off x="6261616" y="1579602"/>
            <a:ext cx="3819168" cy="363379"/>
          </a:xfrm>
          <a:prstGeom prst="rect">
            <a:avLst/>
          </a:prstGeom>
          <a:noFill/>
          <a:ln/>
        </p:spPr>
        <p:txBody>
          <a:bodyPr wrap="none" lIns="0" tIns="0" rIns="0" bIns="0" rtlCol="0" anchor="t"/>
          <a:lstStyle/>
          <a:p>
            <a:pPr marL="0" indent="0" algn="l">
              <a:lnSpc>
                <a:spcPts val="2850"/>
              </a:lnSpc>
              <a:buNone/>
            </a:pPr>
            <a:r>
              <a:rPr lang="en-US" sz="2250" dirty="0">
                <a:solidFill>
                  <a:srgbClr val="272D45"/>
                </a:solidFill>
                <a:latin typeface="Kanit Light" pitchFamily="34" charset="0"/>
                <a:ea typeface="Kanit Light" pitchFamily="34" charset="-122"/>
                <a:cs typeface="Kanit Light" pitchFamily="34" charset="-120"/>
              </a:rPr>
              <a:t>Key Takeaways for Developers</a:t>
            </a:r>
            <a:endParaRPr lang="en-US" sz="2250" dirty="0"/>
          </a:p>
        </p:txBody>
      </p:sp>
      <p:sp>
        <p:nvSpPr>
          <p:cNvPr id="5" name="Shape 2"/>
          <p:cNvSpPr/>
          <p:nvPr/>
        </p:nvSpPr>
        <p:spPr>
          <a:xfrm>
            <a:off x="6261616" y="2233613"/>
            <a:ext cx="3699867" cy="2371844"/>
          </a:xfrm>
          <a:prstGeom prst="roundRect">
            <a:avLst>
              <a:gd name="adj" fmla="val 19611"/>
            </a:avLst>
          </a:prstGeom>
          <a:solidFill>
            <a:srgbClr val="DFECE9"/>
          </a:solidFill>
          <a:ln w="7620">
            <a:solidFill>
              <a:srgbClr val="C5D2CF"/>
            </a:solidFill>
            <a:prstDash val="solid"/>
          </a:ln>
        </p:spPr>
      </p:sp>
      <p:sp>
        <p:nvSpPr>
          <p:cNvPr id="6" name="Text 3"/>
          <p:cNvSpPr/>
          <p:nvPr/>
        </p:nvSpPr>
        <p:spPr>
          <a:xfrm>
            <a:off x="6462951" y="2434947"/>
            <a:ext cx="2422565" cy="302776"/>
          </a:xfrm>
          <a:prstGeom prst="rect">
            <a:avLst/>
          </a:prstGeom>
          <a:noFill/>
          <a:ln/>
        </p:spPr>
        <p:txBody>
          <a:bodyPr wrap="none" lIns="0" tIns="0" rIns="0" bIns="0" rtlCol="0" anchor="t"/>
          <a:lstStyle/>
          <a:p>
            <a:pPr marL="0" indent="0" algn="l">
              <a:lnSpc>
                <a:spcPts val="2350"/>
              </a:lnSpc>
              <a:buNone/>
            </a:pPr>
            <a:r>
              <a:rPr lang="en-US" sz="1900" dirty="0">
                <a:solidFill>
                  <a:srgbClr val="2C3249"/>
                </a:solidFill>
                <a:latin typeface="Kanit Light" pitchFamily="34" charset="0"/>
                <a:ea typeface="Kanit Light" pitchFamily="34" charset="-122"/>
                <a:cs typeface="Kanit Light" pitchFamily="34" charset="-120"/>
              </a:rPr>
              <a:t>Unify the Stack</a:t>
            </a:r>
            <a:endParaRPr lang="en-US" sz="1900" dirty="0"/>
          </a:p>
        </p:txBody>
      </p:sp>
      <p:sp>
        <p:nvSpPr>
          <p:cNvPr id="7" name="Text 4"/>
          <p:cNvSpPr/>
          <p:nvPr/>
        </p:nvSpPr>
        <p:spPr>
          <a:xfrm>
            <a:off x="6462951" y="2853928"/>
            <a:ext cx="3297198" cy="1550194"/>
          </a:xfrm>
          <a:prstGeom prst="rect">
            <a:avLst/>
          </a:prstGeom>
          <a:noFill/>
          <a:ln/>
        </p:spPr>
        <p:txBody>
          <a:bodyPr wrap="square" lIns="0" tIns="0" rIns="0" bIns="0" rtlCol="0" anchor="t"/>
          <a:lstStyle/>
          <a:p>
            <a:pPr marL="0" indent="0" algn="l">
              <a:lnSpc>
                <a:spcPts val="2400"/>
              </a:lnSpc>
              <a:buNone/>
            </a:pPr>
            <a:r>
              <a:rPr lang="en-US" sz="1500" dirty="0">
                <a:solidFill>
                  <a:srgbClr val="2C3249"/>
                </a:solidFill>
                <a:latin typeface="Martel Sans" pitchFamily="34" charset="0"/>
                <a:ea typeface="Martel Sans" pitchFamily="34" charset="-122"/>
                <a:cs typeface="Martel Sans" pitchFamily="34" charset="-120"/>
              </a:rPr>
              <a:t>JSON provides a seamless, consistent data contract that unifies the client (React), the server (Express/Node), and the database (MongoDB/BSON).</a:t>
            </a:r>
            <a:endParaRPr lang="en-US" sz="1500" dirty="0"/>
          </a:p>
        </p:txBody>
      </p:sp>
      <p:sp>
        <p:nvSpPr>
          <p:cNvPr id="8" name="Shape 5"/>
          <p:cNvSpPr/>
          <p:nvPr/>
        </p:nvSpPr>
        <p:spPr>
          <a:xfrm>
            <a:off x="10155198" y="2233613"/>
            <a:ext cx="3699986" cy="2371844"/>
          </a:xfrm>
          <a:prstGeom prst="roundRect">
            <a:avLst>
              <a:gd name="adj" fmla="val 19611"/>
            </a:avLst>
          </a:prstGeom>
          <a:solidFill>
            <a:srgbClr val="DFECE9"/>
          </a:solidFill>
          <a:ln w="7620">
            <a:solidFill>
              <a:srgbClr val="C5D2CF"/>
            </a:solidFill>
            <a:prstDash val="solid"/>
          </a:ln>
        </p:spPr>
      </p:sp>
      <p:sp>
        <p:nvSpPr>
          <p:cNvPr id="9" name="Text 6"/>
          <p:cNvSpPr/>
          <p:nvPr/>
        </p:nvSpPr>
        <p:spPr>
          <a:xfrm>
            <a:off x="10356533" y="2434947"/>
            <a:ext cx="2548652" cy="302776"/>
          </a:xfrm>
          <a:prstGeom prst="rect">
            <a:avLst/>
          </a:prstGeom>
          <a:noFill/>
          <a:ln/>
        </p:spPr>
        <p:txBody>
          <a:bodyPr wrap="none" lIns="0" tIns="0" rIns="0" bIns="0" rtlCol="0" anchor="t"/>
          <a:lstStyle/>
          <a:p>
            <a:pPr marL="0" indent="0" algn="l">
              <a:lnSpc>
                <a:spcPts val="2350"/>
              </a:lnSpc>
              <a:buNone/>
            </a:pPr>
            <a:r>
              <a:rPr lang="en-US" sz="1900" dirty="0">
                <a:solidFill>
                  <a:srgbClr val="2C3249"/>
                </a:solidFill>
                <a:latin typeface="Kanit Light" pitchFamily="34" charset="0"/>
                <a:ea typeface="Kanit Light" pitchFamily="34" charset="-122"/>
                <a:cs typeface="Kanit Light" pitchFamily="34" charset="-120"/>
              </a:rPr>
              <a:t>Speed &amp; Maintainability</a:t>
            </a:r>
            <a:endParaRPr lang="en-US" sz="1900" dirty="0"/>
          </a:p>
        </p:txBody>
      </p:sp>
      <p:sp>
        <p:nvSpPr>
          <p:cNvPr id="10" name="Text 7"/>
          <p:cNvSpPr/>
          <p:nvPr/>
        </p:nvSpPr>
        <p:spPr>
          <a:xfrm>
            <a:off x="10356533" y="2853928"/>
            <a:ext cx="3297317" cy="1240155"/>
          </a:xfrm>
          <a:prstGeom prst="rect">
            <a:avLst/>
          </a:prstGeom>
          <a:noFill/>
          <a:ln/>
        </p:spPr>
        <p:txBody>
          <a:bodyPr wrap="square" lIns="0" tIns="0" rIns="0" bIns="0" rtlCol="0" anchor="t"/>
          <a:lstStyle/>
          <a:p>
            <a:pPr marL="0" indent="0" algn="l">
              <a:lnSpc>
                <a:spcPts val="2400"/>
              </a:lnSpc>
              <a:buNone/>
            </a:pPr>
            <a:r>
              <a:rPr lang="en-US" sz="1500" dirty="0">
                <a:solidFill>
                  <a:srgbClr val="2C3249"/>
                </a:solidFill>
                <a:latin typeface="Martel Sans" pitchFamily="34" charset="0"/>
                <a:ea typeface="Martel Sans" pitchFamily="34" charset="-122"/>
                <a:cs typeface="Martel Sans" pitchFamily="34" charset="-120"/>
              </a:rPr>
              <a:t>Its lightweight nature ensures optimal performance, while its simplicity contributes to highly maintainable codebases.</a:t>
            </a:r>
            <a:endParaRPr lang="en-US" sz="1500" dirty="0"/>
          </a:p>
        </p:txBody>
      </p:sp>
      <p:sp>
        <p:nvSpPr>
          <p:cNvPr id="11" name="Shape 8"/>
          <p:cNvSpPr/>
          <p:nvPr/>
        </p:nvSpPr>
        <p:spPr>
          <a:xfrm>
            <a:off x="6261616" y="4799171"/>
            <a:ext cx="7593568" cy="1441728"/>
          </a:xfrm>
          <a:prstGeom prst="roundRect">
            <a:avLst>
              <a:gd name="adj" fmla="val 32263"/>
            </a:avLst>
          </a:prstGeom>
          <a:solidFill>
            <a:srgbClr val="DFECE9"/>
          </a:solidFill>
          <a:ln w="7620">
            <a:solidFill>
              <a:srgbClr val="C5D2CF"/>
            </a:solidFill>
            <a:prstDash val="solid"/>
          </a:ln>
        </p:spPr>
      </p:sp>
      <p:sp>
        <p:nvSpPr>
          <p:cNvPr id="12" name="Text 9"/>
          <p:cNvSpPr/>
          <p:nvPr/>
        </p:nvSpPr>
        <p:spPr>
          <a:xfrm>
            <a:off x="6462951" y="5000506"/>
            <a:ext cx="2422565" cy="302776"/>
          </a:xfrm>
          <a:prstGeom prst="rect">
            <a:avLst/>
          </a:prstGeom>
          <a:noFill/>
          <a:ln/>
        </p:spPr>
        <p:txBody>
          <a:bodyPr wrap="none" lIns="0" tIns="0" rIns="0" bIns="0" rtlCol="0" anchor="t"/>
          <a:lstStyle/>
          <a:p>
            <a:pPr marL="0" indent="0" algn="l">
              <a:lnSpc>
                <a:spcPts val="2350"/>
              </a:lnSpc>
              <a:buNone/>
            </a:pPr>
            <a:r>
              <a:rPr lang="en-US" sz="1900" dirty="0">
                <a:solidFill>
                  <a:srgbClr val="2C3249"/>
                </a:solidFill>
                <a:latin typeface="Kanit Light" pitchFamily="34" charset="0"/>
                <a:ea typeface="Kanit Light" pitchFamily="34" charset="-122"/>
                <a:cs typeface="Kanit Light" pitchFamily="34" charset="-120"/>
              </a:rPr>
              <a:t>Future Proofing</a:t>
            </a:r>
            <a:endParaRPr lang="en-US" sz="1900" dirty="0"/>
          </a:p>
        </p:txBody>
      </p:sp>
      <p:sp>
        <p:nvSpPr>
          <p:cNvPr id="13" name="Text 10"/>
          <p:cNvSpPr/>
          <p:nvPr/>
        </p:nvSpPr>
        <p:spPr>
          <a:xfrm>
            <a:off x="6462951" y="5419487"/>
            <a:ext cx="7190899" cy="620078"/>
          </a:xfrm>
          <a:prstGeom prst="rect">
            <a:avLst/>
          </a:prstGeom>
          <a:noFill/>
          <a:ln/>
        </p:spPr>
        <p:txBody>
          <a:bodyPr wrap="square" lIns="0" tIns="0" rIns="0" bIns="0" rtlCol="0" anchor="t"/>
          <a:lstStyle/>
          <a:p>
            <a:pPr marL="0" indent="0" algn="l">
              <a:lnSpc>
                <a:spcPts val="2400"/>
              </a:lnSpc>
              <a:buNone/>
            </a:pPr>
            <a:r>
              <a:rPr lang="en-US" sz="1500" dirty="0">
                <a:solidFill>
                  <a:srgbClr val="2C3249"/>
                </a:solidFill>
                <a:latin typeface="Martel Sans" pitchFamily="34" charset="0"/>
                <a:ea typeface="Martel Sans" pitchFamily="34" charset="-122"/>
                <a:cs typeface="Martel Sans" pitchFamily="34" charset="-120"/>
              </a:rPr>
              <a:t>As the standard for APIs and web services, mastering JSON is crucial for any full-stack developer working on modern, scalable applications.</a:t>
            </a:r>
            <a:endParaRPr lang="en-US" sz="1500" dirty="0"/>
          </a:p>
        </p:txBody>
      </p:sp>
      <p:sp>
        <p:nvSpPr>
          <p:cNvPr id="14" name="Text 11"/>
          <p:cNvSpPr/>
          <p:nvPr/>
        </p:nvSpPr>
        <p:spPr>
          <a:xfrm>
            <a:off x="6261616" y="6458903"/>
            <a:ext cx="7593568" cy="1240155"/>
          </a:xfrm>
          <a:prstGeom prst="rect">
            <a:avLst/>
          </a:prstGeom>
          <a:noFill/>
          <a:ln/>
        </p:spPr>
        <p:txBody>
          <a:bodyPr wrap="square" lIns="0" tIns="0" rIns="0" bIns="0" rtlCol="0" anchor="t"/>
          <a:lstStyle/>
          <a:p>
            <a:pPr marL="0" indent="0" algn="l">
              <a:lnSpc>
                <a:spcPts val="2400"/>
              </a:lnSpc>
              <a:buNone/>
            </a:pPr>
            <a:r>
              <a:rPr lang="en-US" sz="1500" dirty="0">
                <a:solidFill>
                  <a:srgbClr val="2C3249"/>
                </a:solidFill>
                <a:latin typeface="Martel Sans" pitchFamily="34" charset="0"/>
                <a:ea typeface="Martel Sans" pitchFamily="34" charset="-122"/>
                <a:cs typeface="Martel Sans" pitchFamily="34" charset="-120"/>
              </a:rPr>
              <a:t>JSON is more than just a format; it is the central artery of the MERN architecture, enabling rapid development and efficient data exchange. We encourage further exploration into JSON Schema and performance optimization techniques for large-scale data handling.</a:t>
            </a:r>
            <a:endParaRPr lang="en-US" sz="15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6C003C-1A0A-77AA-42AD-A01EF69DECE5}"/>
              </a:ext>
            </a:extLst>
          </p:cNvPr>
          <p:cNvSpPr txBox="1"/>
          <p:nvPr/>
        </p:nvSpPr>
        <p:spPr>
          <a:xfrm>
            <a:off x="5084955" y="3952255"/>
            <a:ext cx="7315200" cy="555921"/>
          </a:xfrm>
          <a:prstGeom prst="rect">
            <a:avLst/>
          </a:prstGeom>
          <a:noFill/>
        </p:spPr>
        <p:txBody>
          <a:bodyPr wrap="square">
            <a:spAutoFit/>
          </a:bodyPr>
          <a:lstStyle/>
          <a:p>
            <a:pPr marL="0" indent="0" algn="l">
              <a:lnSpc>
                <a:spcPts val="2850"/>
              </a:lnSpc>
              <a:buNone/>
            </a:pPr>
            <a:r>
              <a:rPr lang="en-US" sz="4800" b="1" dirty="0">
                <a:latin typeface="Martel Sans" panose="020B0604020202020204" charset="0"/>
                <a:cs typeface="Martel Sans" panose="020B0604020202020204" charset="0"/>
              </a:rPr>
              <a:t>THANK</a:t>
            </a:r>
            <a:r>
              <a:rPr lang="en-US" sz="4800" b="1" dirty="0"/>
              <a:t> YOU!!!</a:t>
            </a:r>
          </a:p>
        </p:txBody>
      </p:sp>
    </p:spTree>
    <p:extLst>
      <p:ext uri="{BB962C8B-B14F-4D97-AF65-F5344CB8AC3E}">
        <p14:creationId xmlns:p14="http://schemas.microsoft.com/office/powerpoint/2010/main" val="3363057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405652"/>
            <a:ext cx="8823246" cy="496133"/>
          </a:xfrm>
          <a:prstGeom prst="rect">
            <a:avLst/>
          </a:prstGeom>
          <a:noFill/>
          <a:ln/>
        </p:spPr>
        <p:txBody>
          <a:bodyPr wrap="none" lIns="0" tIns="0" rIns="0" bIns="0" rtlCol="0" anchor="t"/>
          <a:lstStyle/>
          <a:p>
            <a:pPr marL="0" indent="0" algn="l">
              <a:lnSpc>
                <a:spcPts val="3900"/>
              </a:lnSpc>
              <a:buNone/>
            </a:pPr>
            <a:r>
              <a:rPr lang="en-US" sz="3100" dirty="0">
                <a:solidFill>
                  <a:srgbClr val="272D45"/>
                </a:solidFill>
                <a:latin typeface="Kanit Light" pitchFamily="34" charset="0"/>
                <a:ea typeface="Kanit Light" pitchFamily="34" charset="-122"/>
                <a:cs typeface="Kanit Light" pitchFamily="34" charset="-120"/>
              </a:rPr>
              <a:t>Chapter 1 : Background and the Genesis of JSON</a:t>
            </a:r>
            <a:endParaRPr lang="en-US" sz="3100" dirty="0"/>
          </a:p>
        </p:txBody>
      </p:sp>
      <p:sp>
        <p:nvSpPr>
          <p:cNvPr id="3" name="Shape 1"/>
          <p:cNvSpPr/>
          <p:nvPr/>
        </p:nvSpPr>
        <p:spPr>
          <a:xfrm>
            <a:off x="793790" y="2596277"/>
            <a:ext cx="4215289" cy="3369350"/>
          </a:xfrm>
          <a:prstGeom prst="roundRect">
            <a:avLst>
              <a:gd name="adj" fmla="val 3257"/>
            </a:avLst>
          </a:prstGeom>
          <a:solidFill>
            <a:srgbClr val="FFFFFF"/>
          </a:solidFill>
          <a:ln/>
        </p:spPr>
      </p:sp>
      <p:sp>
        <p:nvSpPr>
          <p:cNvPr id="4" name="Shape 2"/>
          <p:cNvSpPr/>
          <p:nvPr/>
        </p:nvSpPr>
        <p:spPr>
          <a:xfrm>
            <a:off x="793790" y="2573417"/>
            <a:ext cx="4215289" cy="91440"/>
          </a:xfrm>
          <a:prstGeom prst="roundRect">
            <a:avLst>
              <a:gd name="adj" fmla="val 91163"/>
            </a:avLst>
          </a:prstGeom>
          <a:solidFill>
            <a:srgbClr val="437066"/>
          </a:solidFill>
          <a:ln/>
        </p:spPr>
      </p:sp>
      <p:sp>
        <p:nvSpPr>
          <p:cNvPr id="5" name="Shape 3"/>
          <p:cNvSpPr/>
          <p:nvPr/>
        </p:nvSpPr>
        <p:spPr>
          <a:xfrm>
            <a:off x="2603778" y="2298621"/>
            <a:ext cx="595313" cy="595313"/>
          </a:xfrm>
          <a:prstGeom prst="roundRect">
            <a:avLst>
              <a:gd name="adj" fmla="val 153600"/>
            </a:avLst>
          </a:prstGeom>
          <a:solidFill>
            <a:srgbClr val="437066"/>
          </a:solidFill>
          <a:ln/>
        </p:spPr>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82372" y="2477214"/>
            <a:ext cx="238125" cy="238125"/>
          </a:xfrm>
          <a:prstGeom prst="rect">
            <a:avLst/>
          </a:prstGeom>
        </p:spPr>
      </p:pic>
      <p:sp>
        <p:nvSpPr>
          <p:cNvPr id="7" name="Text 4"/>
          <p:cNvSpPr/>
          <p:nvPr/>
        </p:nvSpPr>
        <p:spPr>
          <a:xfrm>
            <a:off x="1015008" y="3092410"/>
            <a:ext cx="3228618"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From SGML/XML to Simplicity</a:t>
            </a:r>
            <a:endParaRPr lang="en-US" sz="1950" dirty="0"/>
          </a:p>
        </p:txBody>
      </p:sp>
      <p:sp>
        <p:nvSpPr>
          <p:cNvPr id="8" name="Text 5"/>
          <p:cNvSpPr/>
          <p:nvPr/>
        </p:nvSpPr>
        <p:spPr>
          <a:xfrm>
            <a:off x="1015008" y="3521631"/>
            <a:ext cx="3772853" cy="1905238"/>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Early web data exchange relied on complex formats like SGML and later XML. While powerful, XML's verbosity and parsing overhead created bottlenecks for efficient web applications.</a:t>
            </a:r>
            <a:endParaRPr lang="en-US" sz="1550" dirty="0"/>
          </a:p>
        </p:txBody>
      </p:sp>
      <p:sp>
        <p:nvSpPr>
          <p:cNvPr id="9" name="Shape 6"/>
          <p:cNvSpPr/>
          <p:nvPr/>
        </p:nvSpPr>
        <p:spPr>
          <a:xfrm>
            <a:off x="5207437" y="2596277"/>
            <a:ext cx="4215408" cy="3369350"/>
          </a:xfrm>
          <a:prstGeom prst="roundRect">
            <a:avLst>
              <a:gd name="adj" fmla="val 3257"/>
            </a:avLst>
          </a:prstGeom>
          <a:solidFill>
            <a:srgbClr val="FFFFFF"/>
          </a:solidFill>
          <a:ln/>
        </p:spPr>
      </p:sp>
      <p:sp>
        <p:nvSpPr>
          <p:cNvPr id="10" name="Shape 7"/>
          <p:cNvSpPr/>
          <p:nvPr/>
        </p:nvSpPr>
        <p:spPr>
          <a:xfrm>
            <a:off x="5207437" y="2573417"/>
            <a:ext cx="4215408" cy="91440"/>
          </a:xfrm>
          <a:prstGeom prst="roundRect">
            <a:avLst>
              <a:gd name="adj" fmla="val 91163"/>
            </a:avLst>
          </a:prstGeom>
          <a:solidFill>
            <a:srgbClr val="437066"/>
          </a:solidFill>
          <a:ln/>
        </p:spPr>
      </p:sp>
      <p:sp>
        <p:nvSpPr>
          <p:cNvPr id="11" name="Shape 8"/>
          <p:cNvSpPr/>
          <p:nvPr/>
        </p:nvSpPr>
        <p:spPr>
          <a:xfrm>
            <a:off x="7017425" y="2298621"/>
            <a:ext cx="595313" cy="595313"/>
          </a:xfrm>
          <a:prstGeom prst="roundRect">
            <a:avLst>
              <a:gd name="adj" fmla="val 153600"/>
            </a:avLst>
          </a:prstGeom>
          <a:solidFill>
            <a:srgbClr val="437066"/>
          </a:solidFill>
          <a:ln/>
        </p:spPr>
      </p:sp>
      <p:pic>
        <p:nvPicPr>
          <p:cNvPr id="12"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6018" y="2477214"/>
            <a:ext cx="238125" cy="238125"/>
          </a:xfrm>
          <a:prstGeom prst="rect">
            <a:avLst/>
          </a:prstGeom>
        </p:spPr>
      </p:pic>
      <p:sp>
        <p:nvSpPr>
          <p:cNvPr id="13" name="Text 9"/>
          <p:cNvSpPr/>
          <p:nvPr/>
        </p:nvSpPr>
        <p:spPr>
          <a:xfrm>
            <a:off x="5428655" y="3092410"/>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The Birth of JSON</a:t>
            </a:r>
            <a:endParaRPr lang="en-US" sz="1950" dirty="0"/>
          </a:p>
        </p:txBody>
      </p:sp>
      <p:sp>
        <p:nvSpPr>
          <p:cNvPr id="14" name="Text 10"/>
          <p:cNvSpPr/>
          <p:nvPr/>
        </p:nvSpPr>
        <p:spPr>
          <a:xfrm>
            <a:off x="5428655" y="3521631"/>
            <a:ext cx="3772972" cy="1905238"/>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JSON was invented by Douglas Crockford in the early 2000s as a lightweight, text-based, and language-independent format derived from JavaScript. Its primary goal was simplicity and ease of use.</a:t>
            </a:r>
            <a:endParaRPr lang="en-US" sz="1550" dirty="0"/>
          </a:p>
        </p:txBody>
      </p:sp>
      <p:sp>
        <p:nvSpPr>
          <p:cNvPr id="15" name="Shape 11"/>
          <p:cNvSpPr/>
          <p:nvPr/>
        </p:nvSpPr>
        <p:spPr>
          <a:xfrm>
            <a:off x="9621203" y="2596277"/>
            <a:ext cx="4215289" cy="3369350"/>
          </a:xfrm>
          <a:prstGeom prst="roundRect">
            <a:avLst>
              <a:gd name="adj" fmla="val 3257"/>
            </a:avLst>
          </a:prstGeom>
          <a:solidFill>
            <a:srgbClr val="FFFFFF"/>
          </a:solidFill>
          <a:ln/>
        </p:spPr>
      </p:sp>
      <p:sp>
        <p:nvSpPr>
          <p:cNvPr id="16" name="Shape 12"/>
          <p:cNvSpPr/>
          <p:nvPr/>
        </p:nvSpPr>
        <p:spPr>
          <a:xfrm>
            <a:off x="9621203" y="2573417"/>
            <a:ext cx="4215289" cy="91440"/>
          </a:xfrm>
          <a:prstGeom prst="roundRect">
            <a:avLst>
              <a:gd name="adj" fmla="val 91163"/>
            </a:avLst>
          </a:prstGeom>
          <a:solidFill>
            <a:srgbClr val="437066"/>
          </a:solidFill>
          <a:ln/>
        </p:spPr>
      </p:sp>
      <p:sp>
        <p:nvSpPr>
          <p:cNvPr id="17" name="Shape 13"/>
          <p:cNvSpPr/>
          <p:nvPr/>
        </p:nvSpPr>
        <p:spPr>
          <a:xfrm>
            <a:off x="11431191" y="2298621"/>
            <a:ext cx="595313" cy="595313"/>
          </a:xfrm>
          <a:prstGeom prst="roundRect">
            <a:avLst>
              <a:gd name="adj" fmla="val 153600"/>
            </a:avLst>
          </a:prstGeom>
          <a:solidFill>
            <a:srgbClr val="437066"/>
          </a:solidFill>
          <a:ln/>
        </p:spPr>
      </p:sp>
      <p:pic>
        <p:nvPicPr>
          <p:cNvPr id="18"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09784" y="2477214"/>
            <a:ext cx="238125" cy="238125"/>
          </a:xfrm>
          <a:prstGeom prst="rect">
            <a:avLst/>
          </a:prstGeom>
        </p:spPr>
      </p:pic>
      <p:sp>
        <p:nvSpPr>
          <p:cNvPr id="19" name="Text 14"/>
          <p:cNvSpPr/>
          <p:nvPr/>
        </p:nvSpPr>
        <p:spPr>
          <a:xfrm>
            <a:off x="9842421" y="3092410"/>
            <a:ext cx="3291840"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Standardization and Adoption</a:t>
            </a:r>
            <a:endParaRPr lang="en-US" sz="1950" dirty="0"/>
          </a:p>
        </p:txBody>
      </p:sp>
      <p:sp>
        <p:nvSpPr>
          <p:cNvPr id="20" name="Text 15"/>
          <p:cNvSpPr/>
          <p:nvPr/>
        </p:nvSpPr>
        <p:spPr>
          <a:xfrm>
            <a:off x="9842421" y="3521631"/>
            <a:ext cx="3772853" cy="2222778"/>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Standardized under ECMA-404 and later RFC 8259, JSON quickly gained traction due to its human-readable nature and compatibility with the then-rising trend of AJAX and RESTful APIs, fundamentally simplifying web communication.</a:t>
            </a:r>
            <a:endParaRPr lang="en-US" sz="1550" dirty="0"/>
          </a:p>
        </p:txBody>
      </p:sp>
      <p:sp>
        <p:nvSpPr>
          <p:cNvPr id="21" name="Text 16"/>
          <p:cNvSpPr/>
          <p:nvPr/>
        </p:nvSpPr>
        <p:spPr>
          <a:xfrm>
            <a:off x="793790" y="6188869"/>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JSON's impact was transformative. By offering a format that was native to JavaScript—the language of the browser—it drastically reduced the complexity of data serialization and deserialization, paving the way for faster, more dynamic web applications.</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6047" y="519708"/>
            <a:ext cx="8775502" cy="472440"/>
          </a:xfrm>
          <a:prstGeom prst="rect">
            <a:avLst/>
          </a:prstGeom>
          <a:noFill/>
          <a:ln/>
        </p:spPr>
        <p:txBody>
          <a:bodyPr wrap="none" lIns="0" tIns="0" rIns="0" bIns="0" rtlCol="0" anchor="t"/>
          <a:lstStyle/>
          <a:p>
            <a:pPr marL="0" indent="0" algn="l">
              <a:lnSpc>
                <a:spcPts val="3700"/>
              </a:lnSpc>
              <a:buNone/>
            </a:pPr>
            <a:r>
              <a:rPr lang="en-US" sz="2950" dirty="0">
                <a:solidFill>
                  <a:srgbClr val="272D45"/>
                </a:solidFill>
                <a:latin typeface="Kanit Light" pitchFamily="34" charset="0"/>
                <a:ea typeface="Kanit Light" pitchFamily="34" charset="-122"/>
                <a:cs typeface="Kanit Light" pitchFamily="34" charset="-120"/>
              </a:rPr>
              <a:t>Chapter 2: Understanding JSON Structure and Syntax</a:t>
            </a:r>
            <a:endParaRPr lang="en-US" sz="2950" dirty="0"/>
          </a:p>
        </p:txBody>
      </p:sp>
      <p:sp>
        <p:nvSpPr>
          <p:cNvPr id="3" name="Text 1"/>
          <p:cNvSpPr/>
          <p:nvPr/>
        </p:nvSpPr>
        <p:spPr>
          <a:xfrm>
            <a:off x="756047" y="1464588"/>
            <a:ext cx="3517225" cy="354330"/>
          </a:xfrm>
          <a:prstGeom prst="rect">
            <a:avLst/>
          </a:prstGeom>
          <a:noFill/>
          <a:ln/>
        </p:spPr>
        <p:txBody>
          <a:bodyPr wrap="none" lIns="0" tIns="0" rIns="0" bIns="0" rtlCol="0" anchor="t"/>
          <a:lstStyle/>
          <a:p>
            <a:pPr marL="0" indent="0" algn="l">
              <a:lnSpc>
                <a:spcPts val="2750"/>
              </a:lnSpc>
              <a:buNone/>
            </a:pPr>
            <a:r>
              <a:rPr lang="en-US" sz="2200" dirty="0">
                <a:solidFill>
                  <a:srgbClr val="272D45"/>
                </a:solidFill>
                <a:latin typeface="Kanit Light" pitchFamily="34" charset="0"/>
                <a:ea typeface="Kanit Light" pitchFamily="34" charset="-122"/>
                <a:cs typeface="Kanit Light" pitchFamily="34" charset="-120"/>
              </a:rPr>
              <a:t>The Building Blocks of JSON</a:t>
            </a:r>
            <a:endParaRPr lang="en-US" sz="2200" dirty="0"/>
          </a:p>
        </p:txBody>
      </p:sp>
      <p:sp>
        <p:nvSpPr>
          <p:cNvPr id="4" name="Text 2"/>
          <p:cNvSpPr/>
          <p:nvPr/>
        </p:nvSpPr>
        <p:spPr>
          <a:xfrm>
            <a:off x="756047" y="2007870"/>
            <a:ext cx="7686556" cy="604838"/>
          </a:xfrm>
          <a:prstGeom prst="rect">
            <a:avLst/>
          </a:prstGeom>
          <a:noFill/>
          <a:ln/>
        </p:spPr>
        <p:txBody>
          <a:bodyPr wrap="square" lIns="0" tIns="0" rIns="0" bIns="0" rtlCol="0" anchor="t"/>
          <a:lstStyle/>
          <a:p>
            <a:pPr marL="0" indent="0" algn="l">
              <a:lnSpc>
                <a:spcPts val="2350"/>
              </a:lnSpc>
              <a:buNone/>
            </a:pPr>
            <a:r>
              <a:rPr lang="en-US" sz="1450" dirty="0">
                <a:solidFill>
                  <a:srgbClr val="2C3249"/>
                </a:solidFill>
                <a:latin typeface="Martel Sans" pitchFamily="34" charset="0"/>
                <a:ea typeface="Martel Sans" pitchFamily="34" charset="-122"/>
                <a:cs typeface="Martel Sans" pitchFamily="34" charset="-120"/>
              </a:rPr>
              <a:t>JSON uses a minimal structure to represent data effectively. It is built upon two fundamental structures:</a:t>
            </a:r>
            <a:endParaRPr lang="en-US" sz="1450" dirty="0"/>
          </a:p>
        </p:txBody>
      </p:sp>
      <p:sp>
        <p:nvSpPr>
          <p:cNvPr id="5" name="Text 3"/>
          <p:cNvSpPr/>
          <p:nvPr/>
        </p:nvSpPr>
        <p:spPr>
          <a:xfrm>
            <a:off x="756047" y="2782729"/>
            <a:ext cx="7686556" cy="604838"/>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2C3249"/>
                </a:solidFill>
                <a:latin typeface="Martel Sans" pitchFamily="34" charset="0"/>
                <a:ea typeface="Martel Sans" pitchFamily="34" charset="-122"/>
                <a:cs typeface="Martel Sans" pitchFamily="34" charset="-120"/>
              </a:rPr>
              <a:t>Objects:</a:t>
            </a:r>
            <a:r>
              <a:rPr lang="en-US" sz="1450" dirty="0">
                <a:solidFill>
                  <a:srgbClr val="2C3249"/>
                </a:solidFill>
                <a:latin typeface="Martel Sans" pitchFamily="34" charset="0"/>
                <a:ea typeface="Martel Sans" pitchFamily="34" charset="-122"/>
                <a:cs typeface="Martel Sans" pitchFamily="34" charset="-120"/>
              </a:rPr>
              <a:t> A collection of unordered key-value pairs. Keys are strings, and values can be any valid JSON data type. These are equivalent to JavaScript objects.</a:t>
            </a:r>
            <a:endParaRPr lang="en-US" sz="1450" dirty="0"/>
          </a:p>
        </p:txBody>
      </p:sp>
      <p:sp>
        <p:nvSpPr>
          <p:cNvPr id="6" name="Text 4"/>
          <p:cNvSpPr/>
          <p:nvPr/>
        </p:nvSpPr>
        <p:spPr>
          <a:xfrm>
            <a:off x="756047" y="3453646"/>
            <a:ext cx="7686556" cy="302419"/>
          </a:xfrm>
          <a:prstGeom prst="rect">
            <a:avLst/>
          </a:prstGeom>
          <a:noFill/>
          <a:ln/>
        </p:spPr>
        <p:txBody>
          <a:bodyPr wrap="none" lIns="0" tIns="0" rIns="0" bIns="0" rtlCol="0" anchor="t"/>
          <a:lstStyle/>
          <a:p>
            <a:pPr marL="342900" indent="-342900" algn="l">
              <a:lnSpc>
                <a:spcPts val="2350"/>
              </a:lnSpc>
              <a:buSzPct val="100000"/>
              <a:buChar char="•"/>
            </a:pPr>
            <a:r>
              <a:rPr lang="en-US" sz="1450" b="1" dirty="0">
                <a:solidFill>
                  <a:srgbClr val="2C3249"/>
                </a:solidFill>
                <a:latin typeface="Martel Sans" pitchFamily="34" charset="0"/>
                <a:ea typeface="Martel Sans" pitchFamily="34" charset="-122"/>
                <a:cs typeface="Martel Sans" pitchFamily="34" charset="-120"/>
              </a:rPr>
              <a:t>Arrays:</a:t>
            </a:r>
            <a:r>
              <a:rPr lang="en-US" sz="1450" dirty="0">
                <a:solidFill>
                  <a:srgbClr val="2C3249"/>
                </a:solidFill>
                <a:latin typeface="Martel Sans" pitchFamily="34" charset="0"/>
                <a:ea typeface="Martel Sans" pitchFamily="34" charset="-122"/>
                <a:cs typeface="Martel Sans" pitchFamily="34" charset="-120"/>
              </a:rPr>
              <a:t> An ordered list of values. These are equivalent to JavaScript arrays.</a:t>
            </a:r>
            <a:endParaRPr lang="en-US" sz="1450" dirty="0"/>
          </a:p>
        </p:txBody>
      </p:sp>
      <p:sp>
        <p:nvSpPr>
          <p:cNvPr id="7" name="Text 5"/>
          <p:cNvSpPr/>
          <p:nvPr/>
        </p:nvSpPr>
        <p:spPr>
          <a:xfrm>
            <a:off x="756047" y="3926086"/>
            <a:ext cx="7686556" cy="1240155"/>
          </a:xfrm>
          <a:prstGeom prst="rect">
            <a:avLst/>
          </a:prstGeom>
          <a:noFill/>
          <a:ln/>
        </p:spPr>
        <p:txBody>
          <a:bodyPr wrap="square" lIns="0" tIns="0" rIns="0" bIns="0" rtlCol="0" anchor="t"/>
          <a:lstStyle/>
          <a:p>
            <a:pPr marL="0" indent="0" algn="l">
              <a:lnSpc>
                <a:spcPts val="2350"/>
              </a:lnSpc>
              <a:buNone/>
            </a:pPr>
            <a:r>
              <a:rPr lang="en-US" sz="1450" dirty="0">
                <a:solidFill>
                  <a:srgbClr val="2C3249"/>
                </a:solidFill>
                <a:latin typeface="Martel Sans" pitchFamily="34" charset="0"/>
                <a:ea typeface="Martel Sans" pitchFamily="34" charset="-122"/>
                <a:cs typeface="Martel Sans" pitchFamily="34" charset="-120"/>
              </a:rPr>
              <a:t>Supported data types include strings, numbers (integer or floating-point), booleans (true/false), arrays, objects, and </a:t>
            </a:r>
            <a:r>
              <a:rPr lang="en-US" sz="1450" dirty="0">
                <a:solidFill>
                  <a:srgbClr val="2C3249"/>
                </a:solidFill>
                <a:highlight>
                  <a:srgbClr val="F2F2F2"/>
                </a:highlight>
                <a:latin typeface="Consolas" pitchFamily="34" charset="0"/>
                <a:ea typeface="Consolas" pitchFamily="34" charset="-122"/>
                <a:cs typeface="Consolas" pitchFamily="34" charset="-120"/>
              </a:rPr>
              <a:t>null</a:t>
            </a:r>
            <a:r>
              <a:rPr lang="en-US" sz="1450" dirty="0">
                <a:solidFill>
                  <a:srgbClr val="2C3249"/>
                </a:solidFill>
                <a:latin typeface="Martel Sans" pitchFamily="34" charset="0"/>
                <a:ea typeface="Martel Sans" pitchFamily="34" charset="-122"/>
                <a:cs typeface="Martel Sans" pitchFamily="34" charset="-120"/>
              </a:rPr>
              <a:t>. JSON Schema is essential for defining the structure and validating data integrity, ensuring that data conforms to expected rules.</a:t>
            </a:r>
            <a:endParaRPr lang="en-US" sz="1450" dirty="0"/>
          </a:p>
        </p:txBody>
      </p:sp>
      <p:sp>
        <p:nvSpPr>
          <p:cNvPr id="9" name="Shape 6"/>
          <p:cNvSpPr/>
          <p:nvPr/>
        </p:nvSpPr>
        <p:spPr>
          <a:xfrm>
            <a:off x="756047" y="6936165"/>
            <a:ext cx="13118306" cy="1105376"/>
          </a:xfrm>
          <a:prstGeom prst="roundRect">
            <a:avLst>
              <a:gd name="adj" fmla="val 7182"/>
            </a:avLst>
          </a:prstGeom>
          <a:solidFill>
            <a:srgbClr val="CFE2DE"/>
          </a:solidFill>
          <a:ln/>
        </p:spPr>
      </p:sp>
      <p:pic>
        <p:nvPicPr>
          <p:cNvPr id="10" name="Image 1" descr="preencoded.png"/>
          <p:cNvPicPr>
            <a:picLocks noChangeAspect="1"/>
          </p:cNvPicPr>
          <p:nvPr/>
        </p:nvPicPr>
        <p:blipFill>
          <a:blip r:embed="rId3"/>
          <a:stretch>
            <a:fillRect/>
          </a:stretch>
        </p:blipFill>
        <p:spPr>
          <a:xfrm>
            <a:off x="944999" y="7145417"/>
            <a:ext cx="236220" cy="188952"/>
          </a:xfrm>
          <a:prstGeom prst="rect">
            <a:avLst/>
          </a:prstGeom>
        </p:spPr>
      </p:pic>
      <p:sp>
        <p:nvSpPr>
          <p:cNvPr id="11" name="Text 7"/>
          <p:cNvSpPr/>
          <p:nvPr/>
        </p:nvSpPr>
        <p:spPr>
          <a:xfrm>
            <a:off x="1370171" y="7120295"/>
            <a:ext cx="12315230" cy="604838"/>
          </a:xfrm>
          <a:prstGeom prst="rect">
            <a:avLst/>
          </a:prstGeom>
          <a:noFill/>
          <a:ln/>
        </p:spPr>
        <p:txBody>
          <a:bodyPr wrap="square" lIns="0" tIns="0" rIns="0" bIns="0" rtlCol="0" anchor="t"/>
          <a:lstStyle/>
          <a:p>
            <a:pPr marL="0" indent="0" algn="l">
              <a:lnSpc>
                <a:spcPts val="2350"/>
              </a:lnSpc>
              <a:buNone/>
            </a:pPr>
            <a:r>
              <a:rPr lang="en-US" sz="1450" dirty="0">
                <a:solidFill>
                  <a:srgbClr val="000000"/>
                </a:solidFill>
                <a:latin typeface="Martel Sans" pitchFamily="34" charset="0"/>
                <a:ea typeface="Martel Sans" pitchFamily="34" charset="-122"/>
                <a:cs typeface="Martel Sans" pitchFamily="34" charset="-120"/>
              </a:rPr>
              <a:t>Best practice dictates keeping JSON objects small and avoiding trailing commas, as these are common sources of parsing errors in strict JSON environments. Use online validators and debuggers to catch syntax issues early.</a:t>
            </a:r>
            <a:endParaRPr lang="en-US" sz="1450" dirty="0"/>
          </a:p>
        </p:txBody>
      </p:sp>
      <p:sp>
        <p:nvSpPr>
          <p:cNvPr id="12" name="Text 0">
            <a:extLst>
              <a:ext uri="{FF2B5EF4-FFF2-40B4-BE49-F238E27FC236}">
                <a16:creationId xmlns:a16="http://schemas.microsoft.com/office/drawing/2014/main" id="{903C799E-6BB8-A916-F191-9F7188988B5E}"/>
              </a:ext>
            </a:extLst>
          </p:cNvPr>
          <p:cNvSpPr/>
          <p:nvPr/>
        </p:nvSpPr>
        <p:spPr>
          <a:xfrm>
            <a:off x="9378176" y="1918156"/>
            <a:ext cx="5820935" cy="4847988"/>
          </a:xfrm>
          <a:prstGeom prst="rect">
            <a:avLst/>
          </a:prstGeom>
          <a:noFill/>
          <a:ln/>
        </p:spPr>
        <p:txBody>
          <a:bodyPr wrap="square" lIns="0" tIns="0" rIns="0" bIns="0" rtlCol="0" anchor="t"/>
          <a:lstStyle/>
          <a:p>
            <a:pPr>
              <a:lnSpc>
                <a:spcPts val="5550"/>
              </a:lnSpc>
            </a:pPr>
            <a:r>
              <a:rPr lang="en-US" dirty="0">
                <a:latin typeface="Martel Sans" panose="020B0604020202020204" charset="0"/>
                <a:cs typeface="Martel Sans" panose="020B0604020202020204" charset="0"/>
              </a:rPr>
              <a:t>EXAMPLE:</a:t>
            </a:r>
          </a:p>
          <a:p>
            <a:pPr>
              <a:lnSpc>
                <a:spcPts val="5550"/>
              </a:lnSpc>
            </a:pPr>
            <a:r>
              <a:rPr lang="en-US" sz="2000" dirty="0">
                <a:latin typeface="Martel Sans" panose="020B0604020202020204" charset="0"/>
                <a:cs typeface="Martel Sans" panose="020B0604020202020204" charset="0"/>
              </a:rPr>
              <a:t>{</a:t>
            </a:r>
          </a:p>
          <a:p>
            <a:pPr>
              <a:lnSpc>
                <a:spcPts val="5550"/>
              </a:lnSpc>
            </a:pPr>
            <a:r>
              <a:rPr lang="en-US" sz="2000" dirty="0">
                <a:latin typeface="Martel Sans" panose="020B0604020202020204" charset="0"/>
                <a:cs typeface="Martel Sans" panose="020B0604020202020204" charset="0"/>
              </a:rPr>
              <a:t>  "name": "Bala",</a:t>
            </a:r>
          </a:p>
          <a:p>
            <a:pPr>
              <a:lnSpc>
                <a:spcPts val="5550"/>
              </a:lnSpc>
            </a:pPr>
            <a:r>
              <a:rPr lang="en-US" sz="2000" dirty="0">
                <a:latin typeface="Martel Sans" panose="020B0604020202020204" charset="0"/>
                <a:cs typeface="Martel Sans" panose="020B0604020202020204" charset="0"/>
              </a:rPr>
              <a:t>  "age": 20,</a:t>
            </a:r>
          </a:p>
          <a:p>
            <a:pPr>
              <a:lnSpc>
                <a:spcPts val="5550"/>
              </a:lnSpc>
            </a:pPr>
            <a:r>
              <a:rPr lang="en-US" sz="2000" dirty="0">
                <a:latin typeface="Martel Sans" panose="020B0604020202020204" charset="0"/>
                <a:cs typeface="Martel Sans" panose="020B0604020202020204" charset="0"/>
              </a:rPr>
              <a:t>  "city": "Erode"</a:t>
            </a:r>
          </a:p>
          <a:p>
            <a:pPr>
              <a:lnSpc>
                <a:spcPts val="5550"/>
              </a:lnSpc>
            </a:pPr>
            <a:r>
              <a:rPr lang="en-US" sz="2000" dirty="0">
                <a:latin typeface="Martel Sans" panose="020B0604020202020204" charset="0"/>
                <a:cs typeface="Martel Sans" panose="020B0604020202020204" charset="0"/>
              </a:rPr>
              <a:t>}</a:t>
            </a:r>
          </a:p>
          <a:p>
            <a:pPr>
              <a:lnSpc>
                <a:spcPts val="5550"/>
              </a:lnSpc>
            </a:pPr>
            <a:endParaRPr lang="en-US" dirty="0">
              <a:latin typeface="Martel Sans" panose="020B0604020202020204" charset="0"/>
              <a:cs typeface="Martel Sans" panose="020B06040202020202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778556"/>
            <a:ext cx="9649897" cy="496133"/>
          </a:xfrm>
          <a:prstGeom prst="rect">
            <a:avLst/>
          </a:prstGeom>
          <a:noFill/>
          <a:ln/>
        </p:spPr>
        <p:txBody>
          <a:bodyPr wrap="none" lIns="0" tIns="0" rIns="0" bIns="0" rtlCol="0" anchor="t"/>
          <a:lstStyle/>
          <a:p>
            <a:pPr marL="0" indent="0" algn="l">
              <a:lnSpc>
                <a:spcPts val="3900"/>
              </a:lnSpc>
              <a:buNone/>
            </a:pPr>
            <a:r>
              <a:rPr lang="en-US" sz="3100" dirty="0">
                <a:solidFill>
                  <a:srgbClr val="272D45"/>
                </a:solidFill>
                <a:latin typeface="Kanit Light" pitchFamily="34" charset="0"/>
                <a:ea typeface="Kanit Light" pitchFamily="34" charset="-122"/>
                <a:cs typeface="Kanit Light" pitchFamily="34" charset="-120"/>
              </a:rPr>
              <a:t>Chapter 3: How JSON Powers Modern Web Development</a:t>
            </a:r>
            <a:endParaRPr lang="en-US" sz="3100"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790" y="2671524"/>
            <a:ext cx="595313" cy="595313"/>
          </a:xfrm>
          <a:prstGeom prst="rect">
            <a:avLst/>
          </a:prstGeom>
        </p:spPr>
      </p:pic>
      <p:sp>
        <p:nvSpPr>
          <p:cNvPr id="4" name="Text 1"/>
          <p:cNvSpPr/>
          <p:nvPr/>
        </p:nvSpPr>
        <p:spPr>
          <a:xfrm>
            <a:off x="793790" y="3514844"/>
            <a:ext cx="2590443"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The Interchange Format</a:t>
            </a:r>
            <a:endParaRPr lang="en-US" sz="1950" dirty="0"/>
          </a:p>
        </p:txBody>
      </p:sp>
      <p:sp>
        <p:nvSpPr>
          <p:cNvPr id="5" name="Text 2"/>
          <p:cNvSpPr/>
          <p:nvPr/>
        </p:nvSpPr>
        <p:spPr>
          <a:xfrm>
            <a:off x="793790" y="3944064"/>
            <a:ext cx="4182189" cy="1587698"/>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JSON is the universal language for data interchange between clients (browsers) and servers, primarily over HTTP. It significantly reduces payload size compared to XML, accelerating application performance.</a:t>
            </a:r>
            <a:endParaRPr lang="en-US" sz="1550" dirty="0"/>
          </a:p>
        </p:txBody>
      </p:sp>
      <p:pic>
        <p:nvPicPr>
          <p:cNvPr id="6"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23986" y="2671524"/>
            <a:ext cx="595313" cy="595313"/>
          </a:xfrm>
          <a:prstGeom prst="rect">
            <a:avLst/>
          </a:prstGeom>
        </p:spPr>
      </p:pic>
      <p:sp>
        <p:nvSpPr>
          <p:cNvPr id="7" name="Text 3"/>
          <p:cNvSpPr/>
          <p:nvPr/>
        </p:nvSpPr>
        <p:spPr>
          <a:xfrm>
            <a:off x="5223986" y="3514844"/>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REST API Foundation</a:t>
            </a:r>
            <a:endParaRPr lang="en-US" sz="1950" dirty="0"/>
          </a:p>
        </p:txBody>
      </p:sp>
      <p:sp>
        <p:nvSpPr>
          <p:cNvPr id="8" name="Text 4"/>
          <p:cNvSpPr/>
          <p:nvPr/>
        </p:nvSpPr>
        <p:spPr>
          <a:xfrm>
            <a:off x="5223986" y="3944064"/>
            <a:ext cx="4182308" cy="1587698"/>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JSON is the default format for REST APIs. Client requests often send data as a JSON payload, and server responses return the requested data, status messages, or errors, all formatted in JSON.</a:t>
            </a:r>
            <a:endParaRPr lang="en-US" sz="1550" dirty="0"/>
          </a:p>
        </p:txBody>
      </p:sp>
      <p:pic>
        <p:nvPicPr>
          <p:cNvPr id="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54302" y="2671524"/>
            <a:ext cx="595313" cy="595313"/>
          </a:xfrm>
          <a:prstGeom prst="rect">
            <a:avLst/>
          </a:prstGeom>
        </p:spPr>
      </p:pic>
      <p:sp>
        <p:nvSpPr>
          <p:cNvPr id="10" name="Text 5"/>
          <p:cNvSpPr/>
          <p:nvPr/>
        </p:nvSpPr>
        <p:spPr>
          <a:xfrm>
            <a:off x="9654302" y="3514844"/>
            <a:ext cx="3270290"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Serialization &amp; Deserialization</a:t>
            </a:r>
            <a:endParaRPr lang="en-US" sz="1950" dirty="0"/>
          </a:p>
        </p:txBody>
      </p:sp>
      <p:sp>
        <p:nvSpPr>
          <p:cNvPr id="11" name="Text 6"/>
          <p:cNvSpPr/>
          <p:nvPr/>
        </p:nvSpPr>
        <p:spPr>
          <a:xfrm>
            <a:off x="9654302" y="3944064"/>
            <a:ext cx="4182308" cy="1648658"/>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The key to JSON's efficiency is native handling: JavaScript can easily convert native objects into JSON strings (serialization) using </a:t>
            </a:r>
            <a:r>
              <a:rPr lang="en-US" sz="1550" dirty="0">
                <a:solidFill>
                  <a:srgbClr val="2C3249"/>
                </a:solidFill>
                <a:highlight>
                  <a:srgbClr val="F2F2F2"/>
                </a:highlight>
                <a:latin typeface="Consolas" pitchFamily="34" charset="0"/>
                <a:ea typeface="Consolas" pitchFamily="34" charset="-122"/>
                <a:cs typeface="Consolas" pitchFamily="34" charset="-120"/>
              </a:rPr>
              <a:t>JSON.stringify()</a:t>
            </a:r>
            <a:r>
              <a:rPr lang="en-US" sz="1550" dirty="0">
                <a:solidFill>
                  <a:srgbClr val="2C3249"/>
                </a:solidFill>
                <a:latin typeface="Martel Sans" pitchFamily="34" charset="0"/>
                <a:ea typeface="Martel Sans" pitchFamily="34" charset="-122"/>
                <a:cs typeface="Martel Sans" pitchFamily="34" charset="-120"/>
              </a:rPr>
              <a:t> and back again (deserialization) using </a:t>
            </a:r>
            <a:r>
              <a:rPr lang="en-US" sz="1550" dirty="0">
                <a:solidFill>
                  <a:srgbClr val="2C3249"/>
                </a:solidFill>
                <a:highlight>
                  <a:srgbClr val="F2F2F2"/>
                </a:highlight>
                <a:latin typeface="Consolas" pitchFamily="34" charset="0"/>
                <a:ea typeface="Consolas" pitchFamily="34" charset="-122"/>
                <a:cs typeface="Consolas" pitchFamily="34" charset="-120"/>
              </a:rPr>
              <a:t>JSON.parse()</a:t>
            </a:r>
            <a:r>
              <a:rPr lang="en-US" sz="1550" dirty="0">
                <a:solidFill>
                  <a:srgbClr val="2C3249"/>
                </a:solidFill>
                <a:latin typeface="Martel Sans" pitchFamily="34" charset="0"/>
                <a:ea typeface="Martel Sans" pitchFamily="34" charset="-122"/>
                <a:cs typeface="Martel Sans" pitchFamily="34" charset="-120"/>
              </a:rPr>
              <a:t>.</a:t>
            </a:r>
            <a:endParaRPr lang="en-US" sz="1550" dirty="0"/>
          </a:p>
        </p:txBody>
      </p:sp>
      <p:sp>
        <p:nvSpPr>
          <p:cNvPr id="12" name="Text 7"/>
          <p:cNvSpPr/>
          <p:nvPr/>
        </p:nvSpPr>
        <p:spPr>
          <a:xfrm>
            <a:off x="793790" y="5815965"/>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Furthermore, JSON facilitates secure cross-origin data exchange through techniques like JSONP (though largely superseded by CORS), enabling modern web applications to integrate services from various domains seamlessly.</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602218"/>
            <a:ext cx="8043863" cy="496133"/>
          </a:xfrm>
          <a:prstGeom prst="rect">
            <a:avLst/>
          </a:prstGeom>
          <a:noFill/>
          <a:ln/>
        </p:spPr>
        <p:txBody>
          <a:bodyPr wrap="none" lIns="0" tIns="0" rIns="0" bIns="0" rtlCol="0" anchor="t"/>
          <a:lstStyle/>
          <a:p>
            <a:pPr marL="0" indent="0" algn="l">
              <a:lnSpc>
                <a:spcPts val="3900"/>
              </a:lnSpc>
              <a:buNone/>
            </a:pPr>
            <a:r>
              <a:rPr lang="en-US" sz="3100" dirty="0">
                <a:solidFill>
                  <a:srgbClr val="272D45"/>
                </a:solidFill>
                <a:latin typeface="Kanit Light" pitchFamily="34" charset="0"/>
                <a:ea typeface="Kanit Light" pitchFamily="34" charset="-122"/>
                <a:cs typeface="Kanit Light" pitchFamily="34" charset="-120"/>
              </a:rPr>
              <a:t>Chapter 4: JSON in MongoDB (The 'M' in MERN)</a:t>
            </a:r>
            <a:endParaRPr lang="en-US" sz="3100" dirty="0"/>
          </a:p>
        </p:txBody>
      </p:sp>
      <p:pic>
        <p:nvPicPr>
          <p:cNvPr id="3" name="Image 0" descr="preencoded.png"/>
          <p:cNvPicPr>
            <a:picLocks noChangeAspect="1"/>
          </p:cNvPicPr>
          <p:nvPr/>
        </p:nvPicPr>
        <p:blipFill>
          <a:blip r:embed="rId3"/>
          <a:stretch>
            <a:fillRect/>
          </a:stretch>
        </p:blipFill>
        <p:spPr>
          <a:xfrm>
            <a:off x="793790" y="1619250"/>
            <a:ext cx="4926568" cy="4926568"/>
          </a:xfrm>
          <a:prstGeom prst="rect">
            <a:avLst/>
          </a:prstGeom>
        </p:spPr>
      </p:pic>
      <p:sp>
        <p:nvSpPr>
          <p:cNvPr id="4" name="Text 1"/>
          <p:cNvSpPr/>
          <p:nvPr/>
        </p:nvSpPr>
        <p:spPr>
          <a:xfrm>
            <a:off x="6212086" y="1594366"/>
            <a:ext cx="4671655" cy="372070"/>
          </a:xfrm>
          <a:prstGeom prst="rect">
            <a:avLst/>
          </a:prstGeom>
          <a:noFill/>
          <a:ln/>
        </p:spPr>
        <p:txBody>
          <a:bodyPr wrap="none" lIns="0" tIns="0" rIns="0" bIns="0" rtlCol="0" anchor="t"/>
          <a:lstStyle/>
          <a:p>
            <a:pPr marL="0" indent="0" algn="l">
              <a:lnSpc>
                <a:spcPts val="2900"/>
              </a:lnSpc>
              <a:buNone/>
            </a:pPr>
            <a:r>
              <a:rPr lang="en-US" sz="2300" dirty="0">
                <a:solidFill>
                  <a:srgbClr val="272D45"/>
                </a:solidFill>
                <a:latin typeface="Kanit Light" pitchFamily="34" charset="0"/>
                <a:ea typeface="Kanit Light" pitchFamily="34" charset="-122"/>
                <a:cs typeface="Kanit Light" pitchFamily="34" charset="-120"/>
              </a:rPr>
              <a:t>BSON: Binary JSON for Performance</a:t>
            </a:r>
            <a:endParaRPr lang="en-US" sz="2300" dirty="0"/>
          </a:p>
        </p:txBody>
      </p:sp>
      <p:sp>
        <p:nvSpPr>
          <p:cNvPr id="5" name="Text 2"/>
          <p:cNvSpPr/>
          <p:nvPr/>
        </p:nvSpPr>
        <p:spPr>
          <a:xfrm>
            <a:off x="6212086" y="2164794"/>
            <a:ext cx="7632025" cy="95261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While MongoDB is a document database that stores JSON-like data, it actually uses BSON (Binary JSON). BSON is a binary serialization format designed for efficiency in storage and speed in traversal.</a:t>
            </a:r>
            <a:endParaRPr lang="en-US" sz="1550" dirty="0"/>
          </a:p>
        </p:txBody>
      </p:sp>
      <p:sp>
        <p:nvSpPr>
          <p:cNvPr id="6" name="Text 3"/>
          <p:cNvSpPr/>
          <p:nvPr/>
        </p:nvSpPr>
        <p:spPr>
          <a:xfrm>
            <a:off x="6212086" y="3296007"/>
            <a:ext cx="7632025"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2C3249"/>
                </a:solidFill>
                <a:latin typeface="Martel Sans" pitchFamily="34" charset="0"/>
                <a:ea typeface="Martel Sans" pitchFamily="34" charset="-122"/>
                <a:cs typeface="Martel Sans" pitchFamily="34" charset="-120"/>
              </a:rPr>
              <a:t>JSON Documents:</a:t>
            </a:r>
            <a:r>
              <a:rPr lang="en-US" sz="1550" dirty="0">
                <a:solidFill>
                  <a:srgbClr val="2C3249"/>
                </a:solidFill>
                <a:latin typeface="Martel Sans" pitchFamily="34" charset="0"/>
                <a:ea typeface="Martel Sans" pitchFamily="34" charset="-122"/>
                <a:cs typeface="Martel Sans" pitchFamily="34" charset="-120"/>
              </a:rPr>
              <a:t> MongoDB documents map directly to JSON objects, providing flexibility and a dynamic schema that simplifies development.</a:t>
            </a:r>
            <a:endParaRPr lang="en-US" sz="1550" dirty="0"/>
          </a:p>
        </p:txBody>
      </p:sp>
      <p:sp>
        <p:nvSpPr>
          <p:cNvPr id="7" name="Text 4"/>
          <p:cNvSpPr/>
          <p:nvPr/>
        </p:nvSpPr>
        <p:spPr>
          <a:xfrm>
            <a:off x="6212086" y="4000500"/>
            <a:ext cx="7632025" cy="95261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2C3249"/>
                </a:solidFill>
                <a:latin typeface="Martel Sans" pitchFamily="34" charset="0"/>
                <a:ea typeface="Martel Sans" pitchFamily="34" charset="-122"/>
                <a:cs typeface="Martel Sans" pitchFamily="34" charset="-120"/>
              </a:rPr>
              <a:t>Rich Data Types:</a:t>
            </a:r>
            <a:r>
              <a:rPr lang="en-US" sz="1550" dirty="0">
                <a:solidFill>
                  <a:srgbClr val="2C3249"/>
                </a:solidFill>
                <a:latin typeface="Martel Sans" pitchFamily="34" charset="0"/>
                <a:ea typeface="Martel Sans" pitchFamily="34" charset="-122"/>
                <a:cs typeface="Martel Sans" pitchFamily="34" charset="-120"/>
              </a:rPr>
              <a:t> Unlike standard JSON, BSON includes extra data types (e.g., date, binary data, 64-bit integers) which offer richer data representation while maintaining the lightweight JSON structure.</a:t>
            </a:r>
            <a:endParaRPr lang="en-US" sz="1550" dirty="0"/>
          </a:p>
        </p:txBody>
      </p:sp>
      <p:sp>
        <p:nvSpPr>
          <p:cNvPr id="8" name="Text 5"/>
          <p:cNvSpPr/>
          <p:nvPr/>
        </p:nvSpPr>
        <p:spPr>
          <a:xfrm>
            <a:off x="6212086" y="5022533"/>
            <a:ext cx="7632025" cy="95261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2C3249"/>
                </a:solidFill>
                <a:latin typeface="Martel Sans" pitchFamily="34" charset="0"/>
                <a:ea typeface="Martel Sans" pitchFamily="34" charset="-122"/>
                <a:cs typeface="Martel Sans" pitchFamily="34" charset="-120"/>
              </a:rPr>
              <a:t>Aggregation Pipelines:</a:t>
            </a:r>
            <a:r>
              <a:rPr lang="en-US" sz="1550" dirty="0">
                <a:solidFill>
                  <a:srgbClr val="2C3249"/>
                </a:solidFill>
                <a:latin typeface="Martel Sans" pitchFamily="34" charset="0"/>
                <a:ea typeface="Martel Sans" pitchFamily="34" charset="-122"/>
                <a:cs typeface="Martel Sans" pitchFamily="34" charset="-120"/>
              </a:rPr>
              <a:t> CRUD operations and complex data transformations rely heavily on manipulating JSON-based document structures through powerful aggregation pipelines.</a:t>
            </a:r>
            <a:endParaRPr lang="en-US" sz="1550" dirty="0"/>
          </a:p>
        </p:txBody>
      </p:sp>
      <p:sp>
        <p:nvSpPr>
          <p:cNvPr id="9" name="Text 6"/>
          <p:cNvSpPr/>
          <p:nvPr/>
        </p:nvSpPr>
        <p:spPr>
          <a:xfrm>
            <a:off x="793790" y="6992302"/>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Tools like MongoDB Compass allow developers to visualize and interact with these documents easily, further bridging the gap between the server-side JavaScript data structure and the persistence layer.</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11518" y="494943"/>
            <a:ext cx="8885396" cy="444698"/>
          </a:xfrm>
          <a:prstGeom prst="rect">
            <a:avLst/>
          </a:prstGeom>
          <a:noFill/>
          <a:ln/>
        </p:spPr>
        <p:txBody>
          <a:bodyPr wrap="none" lIns="0" tIns="0" rIns="0" bIns="0" rtlCol="0" anchor="t"/>
          <a:lstStyle/>
          <a:p>
            <a:pPr marL="0" indent="0" algn="l">
              <a:lnSpc>
                <a:spcPts val="3500"/>
              </a:lnSpc>
              <a:buNone/>
            </a:pPr>
            <a:r>
              <a:rPr lang="en-US" sz="2800" dirty="0">
                <a:solidFill>
                  <a:srgbClr val="272D45"/>
                </a:solidFill>
                <a:latin typeface="Kanit Light" pitchFamily="34" charset="0"/>
                <a:ea typeface="Kanit Light" pitchFamily="34" charset="-122"/>
                <a:cs typeface="Kanit Light" pitchFamily="34" charset="-120"/>
              </a:rPr>
              <a:t>Chapter 5: JSON in the Backend (Express.js &amp; Node.js)</a:t>
            </a:r>
            <a:endParaRPr lang="en-US" sz="2800" dirty="0"/>
          </a:p>
        </p:txBody>
      </p:sp>
      <p:sp>
        <p:nvSpPr>
          <p:cNvPr id="3" name="Text 1"/>
          <p:cNvSpPr/>
          <p:nvPr/>
        </p:nvSpPr>
        <p:spPr>
          <a:xfrm>
            <a:off x="711518" y="1295400"/>
            <a:ext cx="13207365" cy="569119"/>
          </a:xfrm>
          <a:prstGeom prst="rect">
            <a:avLst/>
          </a:prstGeom>
          <a:noFill/>
          <a:ln/>
        </p:spPr>
        <p:txBody>
          <a:bodyPr wrap="square" lIns="0" tIns="0" rIns="0" bIns="0" rtlCol="0" anchor="t"/>
          <a:lstStyle/>
          <a:p>
            <a:pPr marL="0" indent="0" algn="l">
              <a:lnSpc>
                <a:spcPts val="2200"/>
              </a:lnSpc>
              <a:buNone/>
            </a:pPr>
            <a:r>
              <a:rPr lang="en-US" sz="1400" dirty="0">
                <a:solidFill>
                  <a:srgbClr val="2C3249"/>
                </a:solidFill>
                <a:latin typeface="Martel Sans" pitchFamily="34" charset="0"/>
                <a:ea typeface="Martel Sans" pitchFamily="34" charset="-122"/>
                <a:cs typeface="Martel Sans" pitchFamily="34" charset="-120"/>
              </a:rPr>
              <a:t>Node.js and Express.js form the powerful, asynchronous backbone of the MERN stack, managing API endpoints and server logic. JSON is the primary language they speak.</a:t>
            </a:r>
            <a:endParaRPr lang="en-US" sz="1400" dirty="0"/>
          </a:p>
        </p:txBody>
      </p:sp>
      <p:sp>
        <p:nvSpPr>
          <p:cNvPr id="4" name="Shape 2"/>
          <p:cNvSpPr/>
          <p:nvPr/>
        </p:nvSpPr>
        <p:spPr>
          <a:xfrm>
            <a:off x="711518" y="4492109"/>
            <a:ext cx="13207365" cy="22860"/>
          </a:xfrm>
          <a:prstGeom prst="roundRect">
            <a:avLst>
              <a:gd name="adj" fmla="val 326827"/>
            </a:avLst>
          </a:prstGeom>
          <a:solidFill>
            <a:srgbClr val="C5D2CF"/>
          </a:solidFill>
          <a:ln/>
        </p:spPr>
      </p:sp>
      <p:sp>
        <p:nvSpPr>
          <p:cNvPr id="5" name="Shape 3"/>
          <p:cNvSpPr/>
          <p:nvPr/>
        </p:nvSpPr>
        <p:spPr>
          <a:xfrm>
            <a:off x="3274814" y="3958471"/>
            <a:ext cx="22860" cy="533638"/>
          </a:xfrm>
          <a:prstGeom prst="roundRect">
            <a:avLst>
              <a:gd name="adj" fmla="val 326827"/>
            </a:avLst>
          </a:prstGeom>
          <a:solidFill>
            <a:srgbClr val="C5D2CF"/>
          </a:solidFill>
          <a:ln/>
        </p:spPr>
      </p:sp>
      <p:sp>
        <p:nvSpPr>
          <p:cNvPr id="6" name="Shape 4"/>
          <p:cNvSpPr/>
          <p:nvPr/>
        </p:nvSpPr>
        <p:spPr>
          <a:xfrm>
            <a:off x="3219569" y="4425434"/>
            <a:ext cx="133350" cy="133350"/>
          </a:xfrm>
          <a:prstGeom prst="roundRect">
            <a:avLst>
              <a:gd name="adj" fmla="val 342857"/>
            </a:avLst>
          </a:prstGeom>
          <a:solidFill>
            <a:srgbClr val="437066"/>
          </a:solidFill>
          <a:ln/>
        </p:spPr>
      </p:sp>
      <p:sp>
        <p:nvSpPr>
          <p:cNvPr id="7" name="Shape 5"/>
          <p:cNvSpPr/>
          <p:nvPr/>
        </p:nvSpPr>
        <p:spPr>
          <a:xfrm>
            <a:off x="711518" y="2064544"/>
            <a:ext cx="5149572" cy="1632228"/>
          </a:xfrm>
          <a:prstGeom prst="roundRect">
            <a:avLst>
              <a:gd name="adj" fmla="val 4577"/>
            </a:avLst>
          </a:prstGeom>
          <a:solidFill>
            <a:srgbClr val="DFECE9"/>
          </a:solidFill>
          <a:ln w="7620">
            <a:solidFill>
              <a:srgbClr val="C5D2CF"/>
            </a:solidFill>
            <a:prstDash val="solid"/>
          </a:ln>
        </p:spPr>
      </p:sp>
      <p:sp>
        <p:nvSpPr>
          <p:cNvPr id="8" name="Text 6"/>
          <p:cNvSpPr/>
          <p:nvPr/>
        </p:nvSpPr>
        <p:spPr>
          <a:xfrm>
            <a:off x="2174558" y="2250043"/>
            <a:ext cx="2223492" cy="278011"/>
          </a:xfrm>
          <a:prstGeom prst="rect">
            <a:avLst/>
          </a:prstGeom>
          <a:noFill/>
          <a:ln/>
        </p:spPr>
        <p:txBody>
          <a:bodyPr wrap="none" lIns="0" tIns="0" rIns="0" bIns="0" rtlCol="0" anchor="t"/>
          <a:lstStyle/>
          <a:p>
            <a:pPr marL="0" indent="0" algn="ctr">
              <a:lnSpc>
                <a:spcPts val="2150"/>
              </a:lnSpc>
              <a:buNone/>
            </a:pPr>
            <a:r>
              <a:rPr lang="en-US" sz="1750" dirty="0">
                <a:solidFill>
                  <a:srgbClr val="2C3249"/>
                </a:solidFill>
                <a:latin typeface="Kanit Light" pitchFamily="34" charset="0"/>
                <a:ea typeface="Kanit Light" pitchFamily="34" charset="-122"/>
                <a:cs typeface="Kanit Light" pitchFamily="34" charset="-120"/>
              </a:rPr>
              <a:t>Native JSON Support</a:t>
            </a:r>
            <a:endParaRPr lang="en-US" sz="1750" dirty="0"/>
          </a:p>
        </p:txBody>
      </p:sp>
      <p:sp>
        <p:nvSpPr>
          <p:cNvPr id="9" name="Text 7"/>
          <p:cNvSpPr/>
          <p:nvPr/>
        </p:nvSpPr>
        <p:spPr>
          <a:xfrm>
            <a:off x="897017" y="2634734"/>
            <a:ext cx="4778573" cy="876538"/>
          </a:xfrm>
          <a:prstGeom prst="rect">
            <a:avLst/>
          </a:prstGeom>
          <a:noFill/>
          <a:ln/>
        </p:spPr>
        <p:txBody>
          <a:bodyPr wrap="square" lIns="0" tIns="0" rIns="0" bIns="0" rtlCol="0" anchor="t"/>
          <a:lstStyle/>
          <a:p>
            <a:pPr marL="0" indent="0" algn="ctr">
              <a:lnSpc>
                <a:spcPts val="2200"/>
              </a:lnSpc>
              <a:buNone/>
            </a:pPr>
            <a:r>
              <a:rPr lang="en-US" sz="1400" dirty="0">
                <a:solidFill>
                  <a:srgbClr val="2C3249"/>
                </a:solidFill>
                <a:latin typeface="Martel Sans" pitchFamily="34" charset="0"/>
                <a:ea typeface="Martel Sans" pitchFamily="34" charset="-122"/>
                <a:cs typeface="Martel Sans" pitchFamily="34" charset="-120"/>
              </a:rPr>
              <a:t>Node.js provides direct, efficient support for JSON via the global </a:t>
            </a:r>
            <a:r>
              <a:rPr lang="en-US" sz="1400" dirty="0">
                <a:solidFill>
                  <a:srgbClr val="2C3249"/>
                </a:solidFill>
                <a:highlight>
                  <a:srgbClr val="F2F2F2"/>
                </a:highlight>
                <a:latin typeface="Consolas" pitchFamily="34" charset="0"/>
                <a:ea typeface="Consolas" pitchFamily="34" charset="-122"/>
                <a:cs typeface="Consolas" pitchFamily="34" charset="-120"/>
              </a:rPr>
              <a:t>JSON</a:t>
            </a:r>
            <a:r>
              <a:rPr lang="en-US" sz="1400" dirty="0">
                <a:solidFill>
                  <a:srgbClr val="2C3249"/>
                </a:solidFill>
                <a:latin typeface="Martel Sans" pitchFamily="34" charset="0"/>
                <a:ea typeface="Martel Sans" pitchFamily="34" charset="-122"/>
                <a:cs typeface="Martel Sans" pitchFamily="34" charset="-120"/>
              </a:rPr>
              <a:t> object, making parsing and stringifying extremely fast.</a:t>
            </a:r>
            <a:endParaRPr lang="en-US" sz="1400" dirty="0"/>
          </a:p>
        </p:txBody>
      </p:sp>
      <p:sp>
        <p:nvSpPr>
          <p:cNvPr id="10" name="Shape 8"/>
          <p:cNvSpPr/>
          <p:nvPr/>
        </p:nvSpPr>
        <p:spPr>
          <a:xfrm>
            <a:off x="5960745" y="4492109"/>
            <a:ext cx="22860" cy="533638"/>
          </a:xfrm>
          <a:prstGeom prst="roundRect">
            <a:avLst>
              <a:gd name="adj" fmla="val 326827"/>
            </a:avLst>
          </a:prstGeom>
          <a:solidFill>
            <a:srgbClr val="C5D2CF"/>
          </a:solidFill>
          <a:ln/>
        </p:spPr>
      </p:sp>
      <p:sp>
        <p:nvSpPr>
          <p:cNvPr id="11" name="Shape 9"/>
          <p:cNvSpPr/>
          <p:nvPr/>
        </p:nvSpPr>
        <p:spPr>
          <a:xfrm>
            <a:off x="5905500" y="4425434"/>
            <a:ext cx="133350" cy="133350"/>
          </a:xfrm>
          <a:prstGeom prst="roundRect">
            <a:avLst>
              <a:gd name="adj" fmla="val 342857"/>
            </a:avLst>
          </a:prstGeom>
          <a:solidFill>
            <a:srgbClr val="437066"/>
          </a:solidFill>
          <a:ln/>
        </p:spPr>
      </p:sp>
      <p:sp>
        <p:nvSpPr>
          <p:cNvPr id="12" name="Shape 10"/>
          <p:cNvSpPr/>
          <p:nvPr/>
        </p:nvSpPr>
        <p:spPr>
          <a:xfrm>
            <a:off x="3397448" y="5025747"/>
            <a:ext cx="5149572" cy="1939647"/>
          </a:xfrm>
          <a:prstGeom prst="roundRect">
            <a:avLst>
              <a:gd name="adj" fmla="val 3852"/>
            </a:avLst>
          </a:prstGeom>
          <a:solidFill>
            <a:srgbClr val="DFECE9"/>
          </a:solidFill>
          <a:ln w="7620">
            <a:solidFill>
              <a:srgbClr val="C5D2CF"/>
            </a:solidFill>
            <a:prstDash val="solid"/>
          </a:ln>
        </p:spPr>
      </p:sp>
      <p:sp>
        <p:nvSpPr>
          <p:cNvPr id="13" name="Text 11"/>
          <p:cNvSpPr/>
          <p:nvPr/>
        </p:nvSpPr>
        <p:spPr>
          <a:xfrm>
            <a:off x="4860488" y="5211247"/>
            <a:ext cx="2223492" cy="278011"/>
          </a:xfrm>
          <a:prstGeom prst="rect">
            <a:avLst/>
          </a:prstGeom>
          <a:noFill/>
          <a:ln/>
        </p:spPr>
        <p:txBody>
          <a:bodyPr wrap="none" lIns="0" tIns="0" rIns="0" bIns="0" rtlCol="0" anchor="t"/>
          <a:lstStyle/>
          <a:p>
            <a:pPr marL="0" indent="0" algn="ctr">
              <a:lnSpc>
                <a:spcPts val="2150"/>
              </a:lnSpc>
              <a:buNone/>
            </a:pPr>
            <a:r>
              <a:rPr lang="en-US" sz="1750" dirty="0">
                <a:solidFill>
                  <a:srgbClr val="2C3249"/>
                </a:solidFill>
                <a:latin typeface="Kanit Light" pitchFamily="34" charset="0"/>
                <a:ea typeface="Kanit Light" pitchFamily="34" charset="-122"/>
                <a:cs typeface="Kanit Light" pitchFamily="34" charset="-120"/>
              </a:rPr>
              <a:t>Express Middleware</a:t>
            </a:r>
            <a:endParaRPr lang="en-US" sz="1750" dirty="0"/>
          </a:p>
        </p:txBody>
      </p:sp>
      <p:sp>
        <p:nvSpPr>
          <p:cNvPr id="14" name="Text 12"/>
          <p:cNvSpPr/>
          <p:nvPr/>
        </p:nvSpPr>
        <p:spPr>
          <a:xfrm>
            <a:off x="3582948" y="5595938"/>
            <a:ext cx="4778573" cy="1183958"/>
          </a:xfrm>
          <a:prstGeom prst="rect">
            <a:avLst/>
          </a:prstGeom>
          <a:noFill/>
          <a:ln/>
        </p:spPr>
        <p:txBody>
          <a:bodyPr wrap="square" lIns="0" tIns="0" rIns="0" bIns="0" rtlCol="0" anchor="t"/>
          <a:lstStyle/>
          <a:p>
            <a:pPr marL="0" indent="0" algn="ctr">
              <a:lnSpc>
                <a:spcPts val="2200"/>
              </a:lnSpc>
              <a:buNone/>
            </a:pPr>
            <a:r>
              <a:rPr lang="en-US" sz="1400" dirty="0">
                <a:solidFill>
                  <a:srgbClr val="2C3249"/>
                </a:solidFill>
                <a:latin typeface="Martel Sans" pitchFamily="34" charset="0"/>
                <a:ea typeface="Martel Sans" pitchFamily="34" charset="-122"/>
                <a:cs typeface="Martel Sans" pitchFamily="34" charset="-120"/>
              </a:rPr>
              <a:t>Express.js utilizes middleware like </a:t>
            </a:r>
            <a:r>
              <a:rPr lang="en-US" sz="1400" dirty="0">
                <a:solidFill>
                  <a:srgbClr val="2C3249"/>
                </a:solidFill>
                <a:highlight>
                  <a:srgbClr val="F2F2F2"/>
                </a:highlight>
                <a:latin typeface="Consolas" pitchFamily="34" charset="0"/>
                <a:ea typeface="Consolas" pitchFamily="34" charset="-122"/>
                <a:cs typeface="Consolas" pitchFamily="34" charset="-120"/>
              </a:rPr>
              <a:t>express.json()</a:t>
            </a:r>
            <a:r>
              <a:rPr lang="en-US" sz="1400" dirty="0">
                <a:solidFill>
                  <a:srgbClr val="2C3249"/>
                </a:solidFill>
                <a:latin typeface="Martel Sans" pitchFamily="34" charset="0"/>
                <a:ea typeface="Martel Sans" pitchFamily="34" charset="-122"/>
                <a:cs typeface="Martel Sans" pitchFamily="34" charset="-120"/>
              </a:rPr>
              <a:t> to automatically parse incoming request bodies with JSON payloads, transforming them into accessible JavaScript objects on the </a:t>
            </a:r>
            <a:r>
              <a:rPr lang="en-US" sz="1400" dirty="0">
                <a:solidFill>
                  <a:srgbClr val="2C3249"/>
                </a:solidFill>
                <a:highlight>
                  <a:srgbClr val="F2F2F2"/>
                </a:highlight>
                <a:latin typeface="Consolas" pitchFamily="34" charset="0"/>
                <a:ea typeface="Consolas" pitchFamily="34" charset="-122"/>
                <a:cs typeface="Consolas" pitchFamily="34" charset="-120"/>
              </a:rPr>
              <a:t>req.body</a:t>
            </a:r>
            <a:r>
              <a:rPr lang="en-US" sz="1400" dirty="0">
                <a:solidFill>
                  <a:srgbClr val="2C3249"/>
                </a:solidFill>
                <a:latin typeface="Martel Sans" pitchFamily="34" charset="0"/>
                <a:ea typeface="Martel Sans" pitchFamily="34" charset="-122"/>
                <a:cs typeface="Martel Sans" pitchFamily="34" charset="-120"/>
              </a:rPr>
              <a:t>.</a:t>
            </a:r>
            <a:endParaRPr lang="en-US" sz="1400" dirty="0"/>
          </a:p>
        </p:txBody>
      </p:sp>
      <p:sp>
        <p:nvSpPr>
          <p:cNvPr id="15" name="Shape 13"/>
          <p:cNvSpPr/>
          <p:nvPr/>
        </p:nvSpPr>
        <p:spPr>
          <a:xfrm>
            <a:off x="8646676" y="3958471"/>
            <a:ext cx="22860" cy="533638"/>
          </a:xfrm>
          <a:prstGeom prst="roundRect">
            <a:avLst>
              <a:gd name="adj" fmla="val 326827"/>
            </a:avLst>
          </a:prstGeom>
          <a:solidFill>
            <a:srgbClr val="C5D2CF"/>
          </a:solidFill>
          <a:ln/>
        </p:spPr>
      </p:sp>
      <p:sp>
        <p:nvSpPr>
          <p:cNvPr id="16" name="Shape 14"/>
          <p:cNvSpPr/>
          <p:nvPr/>
        </p:nvSpPr>
        <p:spPr>
          <a:xfrm>
            <a:off x="8591431" y="4425434"/>
            <a:ext cx="133350" cy="133350"/>
          </a:xfrm>
          <a:prstGeom prst="roundRect">
            <a:avLst>
              <a:gd name="adj" fmla="val 342857"/>
            </a:avLst>
          </a:prstGeom>
          <a:solidFill>
            <a:srgbClr val="437066"/>
          </a:solidFill>
          <a:ln/>
        </p:spPr>
      </p:sp>
      <p:sp>
        <p:nvSpPr>
          <p:cNvPr id="17" name="Shape 15"/>
          <p:cNvSpPr/>
          <p:nvPr/>
        </p:nvSpPr>
        <p:spPr>
          <a:xfrm>
            <a:off x="6083379" y="2064544"/>
            <a:ext cx="5149572" cy="1893927"/>
          </a:xfrm>
          <a:prstGeom prst="roundRect">
            <a:avLst>
              <a:gd name="adj" fmla="val 3945"/>
            </a:avLst>
          </a:prstGeom>
          <a:solidFill>
            <a:srgbClr val="DFECE9"/>
          </a:solidFill>
          <a:ln w="7620">
            <a:solidFill>
              <a:srgbClr val="C5D2CF"/>
            </a:solidFill>
            <a:prstDash val="solid"/>
          </a:ln>
        </p:spPr>
      </p:sp>
      <p:sp>
        <p:nvSpPr>
          <p:cNvPr id="18" name="Text 16"/>
          <p:cNvSpPr/>
          <p:nvPr/>
        </p:nvSpPr>
        <p:spPr>
          <a:xfrm>
            <a:off x="7546419" y="2250043"/>
            <a:ext cx="2223492" cy="278011"/>
          </a:xfrm>
          <a:prstGeom prst="rect">
            <a:avLst/>
          </a:prstGeom>
          <a:noFill/>
          <a:ln/>
        </p:spPr>
        <p:txBody>
          <a:bodyPr wrap="none" lIns="0" tIns="0" rIns="0" bIns="0" rtlCol="0" anchor="t"/>
          <a:lstStyle/>
          <a:p>
            <a:pPr marL="0" indent="0" algn="ctr">
              <a:lnSpc>
                <a:spcPts val="2150"/>
              </a:lnSpc>
              <a:buNone/>
            </a:pPr>
            <a:r>
              <a:rPr lang="en-US" sz="1750" dirty="0">
                <a:solidFill>
                  <a:srgbClr val="2C3249"/>
                </a:solidFill>
                <a:latin typeface="Kanit Light" pitchFamily="34" charset="0"/>
                <a:ea typeface="Kanit Light" pitchFamily="34" charset="-122"/>
                <a:cs typeface="Kanit Light" pitchFamily="34" charset="-120"/>
              </a:rPr>
              <a:t>Handling Payloads</a:t>
            </a:r>
            <a:endParaRPr lang="en-US" sz="1750" dirty="0"/>
          </a:p>
        </p:txBody>
      </p:sp>
      <p:sp>
        <p:nvSpPr>
          <p:cNvPr id="19" name="Text 17"/>
          <p:cNvSpPr/>
          <p:nvPr/>
        </p:nvSpPr>
        <p:spPr>
          <a:xfrm>
            <a:off x="6268879" y="2634734"/>
            <a:ext cx="4778573" cy="1138238"/>
          </a:xfrm>
          <a:prstGeom prst="rect">
            <a:avLst/>
          </a:prstGeom>
          <a:noFill/>
          <a:ln/>
        </p:spPr>
        <p:txBody>
          <a:bodyPr wrap="square" lIns="0" tIns="0" rIns="0" bIns="0" rtlCol="0" anchor="t"/>
          <a:lstStyle/>
          <a:p>
            <a:pPr marL="0" indent="0" algn="ctr">
              <a:lnSpc>
                <a:spcPts val="2200"/>
              </a:lnSpc>
              <a:buNone/>
            </a:pPr>
            <a:r>
              <a:rPr lang="en-US" sz="1400" dirty="0">
                <a:solidFill>
                  <a:srgbClr val="2C3249"/>
                </a:solidFill>
                <a:latin typeface="Martel Sans" pitchFamily="34" charset="0"/>
                <a:ea typeface="Martel Sans" pitchFamily="34" charset="-122"/>
                <a:cs typeface="Martel Sans" pitchFamily="34" charset="-120"/>
              </a:rPr>
              <a:t>For every API route, Express defines how to accept JSON input, process the data (often interacting with MongoDB), and then structure a JSON response before sending it back to the client.</a:t>
            </a:r>
            <a:endParaRPr lang="en-US" sz="1400" dirty="0"/>
          </a:p>
        </p:txBody>
      </p:sp>
      <p:sp>
        <p:nvSpPr>
          <p:cNvPr id="20" name="Shape 18"/>
          <p:cNvSpPr/>
          <p:nvPr/>
        </p:nvSpPr>
        <p:spPr>
          <a:xfrm>
            <a:off x="11332607" y="4492109"/>
            <a:ext cx="22860" cy="533638"/>
          </a:xfrm>
          <a:prstGeom prst="roundRect">
            <a:avLst>
              <a:gd name="adj" fmla="val 326827"/>
            </a:avLst>
          </a:prstGeom>
          <a:solidFill>
            <a:srgbClr val="C5D2CF"/>
          </a:solidFill>
          <a:ln/>
        </p:spPr>
      </p:sp>
      <p:sp>
        <p:nvSpPr>
          <p:cNvPr id="21" name="Shape 19"/>
          <p:cNvSpPr/>
          <p:nvPr/>
        </p:nvSpPr>
        <p:spPr>
          <a:xfrm>
            <a:off x="11277362" y="4425434"/>
            <a:ext cx="133350" cy="133350"/>
          </a:xfrm>
          <a:prstGeom prst="roundRect">
            <a:avLst>
              <a:gd name="adj" fmla="val 342857"/>
            </a:avLst>
          </a:prstGeom>
          <a:solidFill>
            <a:srgbClr val="437066"/>
          </a:solidFill>
          <a:ln/>
        </p:spPr>
      </p:sp>
      <p:sp>
        <p:nvSpPr>
          <p:cNvPr id="22" name="Shape 20"/>
          <p:cNvSpPr/>
          <p:nvPr/>
        </p:nvSpPr>
        <p:spPr>
          <a:xfrm>
            <a:off x="8769310" y="5025747"/>
            <a:ext cx="5149572" cy="1893927"/>
          </a:xfrm>
          <a:prstGeom prst="roundRect">
            <a:avLst>
              <a:gd name="adj" fmla="val 3945"/>
            </a:avLst>
          </a:prstGeom>
          <a:solidFill>
            <a:srgbClr val="DFECE9"/>
          </a:solidFill>
          <a:ln w="7620">
            <a:solidFill>
              <a:srgbClr val="C5D2CF"/>
            </a:solidFill>
            <a:prstDash val="solid"/>
          </a:ln>
        </p:spPr>
      </p:sp>
      <p:sp>
        <p:nvSpPr>
          <p:cNvPr id="23" name="Text 21"/>
          <p:cNvSpPr/>
          <p:nvPr/>
        </p:nvSpPr>
        <p:spPr>
          <a:xfrm>
            <a:off x="10208538" y="5211247"/>
            <a:ext cx="2270998" cy="278011"/>
          </a:xfrm>
          <a:prstGeom prst="rect">
            <a:avLst/>
          </a:prstGeom>
          <a:noFill/>
          <a:ln/>
        </p:spPr>
        <p:txBody>
          <a:bodyPr wrap="none" lIns="0" tIns="0" rIns="0" bIns="0" rtlCol="0" anchor="t"/>
          <a:lstStyle/>
          <a:p>
            <a:pPr marL="0" indent="0" algn="ctr">
              <a:lnSpc>
                <a:spcPts val="2150"/>
              </a:lnSpc>
              <a:buNone/>
            </a:pPr>
            <a:r>
              <a:rPr lang="en-US" sz="1750" dirty="0">
                <a:solidFill>
                  <a:srgbClr val="2C3249"/>
                </a:solidFill>
                <a:latin typeface="Kanit Light" pitchFamily="34" charset="0"/>
                <a:ea typeface="Kanit Light" pitchFamily="34" charset="-122"/>
                <a:cs typeface="Kanit Light" pitchFamily="34" charset="-120"/>
              </a:rPr>
              <a:t>API Response Standard</a:t>
            </a:r>
            <a:endParaRPr lang="en-US" sz="1750" dirty="0"/>
          </a:p>
        </p:txBody>
      </p:sp>
      <p:sp>
        <p:nvSpPr>
          <p:cNvPr id="24" name="Text 22"/>
          <p:cNvSpPr/>
          <p:nvPr/>
        </p:nvSpPr>
        <p:spPr>
          <a:xfrm>
            <a:off x="8954810" y="5595938"/>
            <a:ext cx="4778573" cy="1138238"/>
          </a:xfrm>
          <a:prstGeom prst="rect">
            <a:avLst/>
          </a:prstGeom>
          <a:noFill/>
          <a:ln/>
        </p:spPr>
        <p:txBody>
          <a:bodyPr wrap="square" lIns="0" tIns="0" rIns="0" bIns="0" rtlCol="0" anchor="t"/>
          <a:lstStyle/>
          <a:p>
            <a:pPr marL="0" indent="0" algn="ctr">
              <a:lnSpc>
                <a:spcPts val="2200"/>
              </a:lnSpc>
              <a:buNone/>
            </a:pPr>
            <a:r>
              <a:rPr lang="en-US" sz="1400" dirty="0">
                <a:solidFill>
                  <a:srgbClr val="2C3249"/>
                </a:solidFill>
                <a:latin typeface="Martel Sans" pitchFamily="34" charset="0"/>
                <a:ea typeface="Martel Sans" pitchFamily="34" charset="-122"/>
                <a:cs typeface="Martel Sans" pitchFamily="34" charset="-120"/>
              </a:rPr>
              <a:t>Responses, including successful data retrieval or detailed error messages (e.g., status codes and a JSON error object), adhere to consistent JSON structures for predictable client-side consumption.</a:t>
            </a:r>
            <a:endParaRPr lang="en-US" sz="1400" dirty="0"/>
          </a:p>
        </p:txBody>
      </p:sp>
      <p:sp>
        <p:nvSpPr>
          <p:cNvPr id="25" name="Text 23"/>
          <p:cNvSpPr/>
          <p:nvPr/>
        </p:nvSpPr>
        <p:spPr>
          <a:xfrm>
            <a:off x="711518" y="7165419"/>
            <a:ext cx="13207365" cy="569119"/>
          </a:xfrm>
          <a:prstGeom prst="rect">
            <a:avLst/>
          </a:prstGeom>
          <a:noFill/>
          <a:ln/>
        </p:spPr>
        <p:txBody>
          <a:bodyPr wrap="square" lIns="0" tIns="0" rIns="0" bIns="0" rtlCol="0" anchor="t"/>
          <a:lstStyle/>
          <a:p>
            <a:pPr marL="0" indent="0" algn="l">
              <a:lnSpc>
                <a:spcPts val="2200"/>
              </a:lnSpc>
              <a:buNone/>
            </a:pPr>
            <a:r>
              <a:rPr lang="en-US" sz="1400" dirty="0">
                <a:solidFill>
                  <a:srgbClr val="2C3249"/>
                </a:solidFill>
                <a:latin typeface="Martel Sans" pitchFamily="34" charset="0"/>
                <a:ea typeface="Martel Sans" pitchFamily="34" charset="-122"/>
                <a:cs typeface="Martel Sans" pitchFamily="34" charset="-120"/>
              </a:rPr>
              <a:t>Performance optimization in Node.js often involves careful management of JSON operations, ensuring large payloads are processed efficiently without blocking the event loop.</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972747"/>
            <a:ext cx="9702641" cy="496133"/>
          </a:xfrm>
          <a:prstGeom prst="rect">
            <a:avLst/>
          </a:prstGeom>
          <a:noFill/>
          <a:ln/>
        </p:spPr>
        <p:txBody>
          <a:bodyPr wrap="none" lIns="0" tIns="0" rIns="0" bIns="0" rtlCol="0" anchor="t"/>
          <a:lstStyle/>
          <a:p>
            <a:pPr marL="0" indent="0" algn="l">
              <a:lnSpc>
                <a:spcPts val="3900"/>
              </a:lnSpc>
              <a:buNone/>
            </a:pPr>
            <a:r>
              <a:rPr lang="en-US" sz="3100" dirty="0">
                <a:solidFill>
                  <a:srgbClr val="272D45"/>
                </a:solidFill>
                <a:latin typeface="Kanit Light" pitchFamily="34" charset="0"/>
                <a:ea typeface="Kanit Light" pitchFamily="34" charset="-122"/>
                <a:cs typeface="Kanit Light" pitchFamily="34" charset="-120"/>
              </a:rPr>
              <a:t>Chapter 6: Consuming JSON in React.js (The 'R' in MERN)</a:t>
            </a:r>
            <a:endParaRPr lang="en-US" sz="3100" dirty="0"/>
          </a:p>
        </p:txBody>
      </p:sp>
      <p:sp>
        <p:nvSpPr>
          <p:cNvPr id="3" name="Text 1"/>
          <p:cNvSpPr/>
          <p:nvPr/>
        </p:nvSpPr>
        <p:spPr>
          <a:xfrm>
            <a:off x="793790" y="306407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Fetching Data</a:t>
            </a:r>
            <a:endParaRPr lang="en-US" sz="1950" dirty="0"/>
          </a:p>
        </p:txBody>
      </p:sp>
      <p:sp>
        <p:nvSpPr>
          <p:cNvPr id="4" name="Text 2"/>
          <p:cNvSpPr/>
          <p:nvPr/>
        </p:nvSpPr>
        <p:spPr>
          <a:xfrm>
            <a:off x="793790" y="3493294"/>
            <a:ext cx="4182189" cy="1587698"/>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React components initiate data retrieval using the Fetch API or Axios. Upon successful API calls, the received JSON string payload is automatically parsed into a JavaScript object.</a:t>
            </a:r>
            <a:endParaRPr lang="en-US" sz="1550" dirty="0"/>
          </a:p>
        </p:txBody>
      </p:sp>
      <p:sp>
        <p:nvSpPr>
          <p:cNvPr id="5" name="Text 3"/>
          <p:cNvSpPr/>
          <p:nvPr/>
        </p:nvSpPr>
        <p:spPr>
          <a:xfrm>
            <a:off x="5223986" y="306407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Rendering JSON</a:t>
            </a:r>
            <a:endParaRPr lang="en-US" sz="1950" dirty="0"/>
          </a:p>
        </p:txBody>
      </p:sp>
      <p:sp>
        <p:nvSpPr>
          <p:cNvPr id="6" name="Text 4"/>
          <p:cNvSpPr/>
          <p:nvPr/>
        </p:nvSpPr>
        <p:spPr>
          <a:xfrm>
            <a:off x="5223986" y="3493294"/>
            <a:ext cx="4182308" cy="1587698"/>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The parsed JavaScript objects are used directly within the component's state or props. React dynamically renders the data into the UI, mapping JSON properties to JSX elements.</a:t>
            </a:r>
            <a:endParaRPr lang="en-US" sz="1550" dirty="0"/>
          </a:p>
        </p:txBody>
      </p:sp>
      <p:sp>
        <p:nvSpPr>
          <p:cNvPr id="7" name="Text 5"/>
          <p:cNvSpPr/>
          <p:nvPr/>
        </p:nvSpPr>
        <p:spPr>
          <a:xfrm>
            <a:off x="9654302" y="306407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State Management</a:t>
            </a:r>
            <a:endParaRPr lang="en-US" sz="1950" dirty="0"/>
          </a:p>
        </p:txBody>
      </p:sp>
      <p:sp>
        <p:nvSpPr>
          <p:cNvPr id="8" name="Text 6"/>
          <p:cNvSpPr/>
          <p:nvPr/>
        </p:nvSpPr>
        <p:spPr>
          <a:xfrm>
            <a:off x="9654302" y="3493294"/>
            <a:ext cx="4182308" cy="1905238"/>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Large JSON objects, such as user profiles or entire product catalogs, are often stored and managed efficiently within global state libraries like Redux or the Context API, ensuring data consistency across the application.</a:t>
            </a:r>
            <a:endParaRPr lang="en-US" sz="1550" dirty="0"/>
          </a:p>
        </p:txBody>
      </p:sp>
      <p:sp>
        <p:nvSpPr>
          <p:cNvPr id="9" name="Text 7"/>
          <p:cNvSpPr/>
          <p:nvPr/>
        </p:nvSpPr>
        <p:spPr>
          <a:xfrm>
            <a:off x="793790" y="5621774"/>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React's declarative nature makes handling dynamic, JSON-driven data simple. Developers map over JSON arrays to generate lists of components or conditionally render elements based on JSON object properties.</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05326" y="489704"/>
            <a:ext cx="7800737" cy="440769"/>
          </a:xfrm>
          <a:prstGeom prst="rect">
            <a:avLst/>
          </a:prstGeom>
          <a:noFill/>
          <a:ln/>
        </p:spPr>
        <p:txBody>
          <a:bodyPr wrap="none" lIns="0" tIns="0" rIns="0" bIns="0" rtlCol="0" anchor="t"/>
          <a:lstStyle/>
          <a:p>
            <a:pPr marL="0" indent="0" algn="l">
              <a:lnSpc>
                <a:spcPts val="3450"/>
              </a:lnSpc>
              <a:buNone/>
            </a:pPr>
            <a:r>
              <a:rPr lang="en-US" sz="2750" dirty="0">
                <a:solidFill>
                  <a:srgbClr val="272D45"/>
                </a:solidFill>
                <a:latin typeface="Kanit Light" pitchFamily="34" charset="0"/>
                <a:ea typeface="Kanit Light" pitchFamily="34" charset="-122"/>
                <a:cs typeface="Kanit Light" pitchFamily="34" charset="-120"/>
              </a:rPr>
              <a:t>Chapter 7: End-to-End Data Flow of JSON in MERN</a:t>
            </a:r>
            <a:endParaRPr lang="en-US" sz="2750" dirty="0"/>
          </a:p>
        </p:txBody>
      </p:sp>
      <p:sp>
        <p:nvSpPr>
          <p:cNvPr id="3" name="Text 1"/>
          <p:cNvSpPr/>
          <p:nvPr/>
        </p:nvSpPr>
        <p:spPr>
          <a:xfrm>
            <a:off x="705326" y="1283137"/>
            <a:ext cx="13219748" cy="282059"/>
          </a:xfrm>
          <a:prstGeom prst="rect">
            <a:avLst/>
          </a:prstGeom>
          <a:noFill/>
          <a:ln/>
        </p:spPr>
        <p:txBody>
          <a:bodyPr wrap="none" lIns="0" tIns="0" rIns="0" bIns="0" rtlCol="0" anchor="t"/>
          <a:lstStyle/>
          <a:p>
            <a:pPr marL="0" indent="0" algn="l">
              <a:lnSpc>
                <a:spcPts val="2200"/>
              </a:lnSpc>
              <a:buNone/>
            </a:pPr>
            <a:r>
              <a:rPr lang="en-US" sz="1350" dirty="0">
                <a:solidFill>
                  <a:srgbClr val="2C3249"/>
                </a:solidFill>
                <a:latin typeface="Martel Sans" pitchFamily="34" charset="0"/>
                <a:ea typeface="Martel Sans" pitchFamily="34" charset="-122"/>
                <a:cs typeface="Martel Sans" pitchFamily="34" charset="-120"/>
              </a:rPr>
              <a:t>The MERN stack relies on continuous JSON exchange. Understanding the flow is key to debugging and optimization.</a:t>
            </a:r>
            <a:endParaRPr lang="en-US" sz="1350" dirty="0"/>
          </a:p>
        </p:txBody>
      </p:sp>
      <p:pic>
        <p:nvPicPr>
          <p:cNvPr id="4" name="Image 0" descr="preencoded.png"/>
          <p:cNvPicPr>
            <a:picLocks noChangeAspect="1"/>
          </p:cNvPicPr>
          <p:nvPr/>
        </p:nvPicPr>
        <p:blipFill>
          <a:blip r:embed="rId3"/>
          <a:stretch>
            <a:fillRect/>
          </a:stretch>
        </p:blipFill>
        <p:spPr>
          <a:xfrm>
            <a:off x="705326" y="1763554"/>
            <a:ext cx="13219748" cy="1763316"/>
          </a:xfrm>
          <a:prstGeom prst="rect">
            <a:avLst/>
          </a:prstGeom>
        </p:spPr>
      </p:pic>
      <p:sp>
        <p:nvSpPr>
          <p:cNvPr id="5" name="Shape 2"/>
          <p:cNvSpPr/>
          <p:nvPr/>
        </p:nvSpPr>
        <p:spPr>
          <a:xfrm>
            <a:off x="705326" y="5312807"/>
            <a:ext cx="13219748" cy="22860"/>
          </a:xfrm>
          <a:prstGeom prst="roundRect">
            <a:avLst>
              <a:gd name="adj" fmla="val 323978"/>
            </a:avLst>
          </a:prstGeom>
          <a:solidFill>
            <a:srgbClr val="C5D2CF"/>
          </a:solidFill>
          <a:ln/>
        </p:spPr>
      </p:sp>
      <p:sp>
        <p:nvSpPr>
          <p:cNvPr id="6" name="Shape 3"/>
          <p:cNvSpPr/>
          <p:nvPr/>
        </p:nvSpPr>
        <p:spPr>
          <a:xfrm>
            <a:off x="705326" y="3725227"/>
            <a:ext cx="3139559" cy="1587579"/>
          </a:xfrm>
          <a:prstGeom prst="roundRect">
            <a:avLst>
              <a:gd name="adj" fmla="val 4665"/>
            </a:avLst>
          </a:prstGeom>
          <a:solidFill>
            <a:srgbClr val="DFECE9"/>
          </a:solidFill>
          <a:ln w="7620">
            <a:solidFill>
              <a:srgbClr val="C5D2CF"/>
            </a:solidFill>
            <a:prstDash val="solid"/>
          </a:ln>
        </p:spPr>
      </p:sp>
      <p:sp>
        <p:nvSpPr>
          <p:cNvPr id="7" name="Text 4"/>
          <p:cNvSpPr/>
          <p:nvPr/>
        </p:nvSpPr>
        <p:spPr>
          <a:xfrm>
            <a:off x="1173004" y="3909179"/>
            <a:ext cx="2204204" cy="275392"/>
          </a:xfrm>
          <a:prstGeom prst="rect">
            <a:avLst/>
          </a:prstGeom>
          <a:noFill/>
          <a:ln/>
        </p:spPr>
        <p:txBody>
          <a:bodyPr wrap="none" lIns="0" tIns="0" rIns="0" bIns="0" rtlCol="0" anchor="t"/>
          <a:lstStyle/>
          <a:p>
            <a:pPr marL="0" indent="0" algn="ctr">
              <a:lnSpc>
                <a:spcPts val="2150"/>
              </a:lnSpc>
              <a:buNone/>
            </a:pPr>
            <a:r>
              <a:rPr lang="en-US" sz="1700" dirty="0">
                <a:solidFill>
                  <a:srgbClr val="2C3249"/>
                </a:solidFill>
                <a:latin typeface="Kanit Light" pitchFamily="34" charset="0"/>
                <a:ea typeface="Kanit Light" pitchFamily="34" charset="-122"/>
                <a:cs typeface="Kanit Light" pitchFamily="34" charset="-120"/>
              </a:rPr>
              <a:t>Client Request (React)</a:t>
            </a:r>
            <a:endParaRPr lang="en-US" sz="1700" dirty="0"/>
          </a:p>
        </p:txBody>
      </p:sp>
      <p:sp>
        <p:nvSpPr>
          <p:cNvPr id="8" name="Text 5"/>
          <p:cNvSpPr/>
          <p:nvPr/>
        </p:nvSpPr>
        <p:spPr>
          <a:xfrm>
            <a:off x="889278" y="4290298"/>
            <a:ext cx="2771656" cy="846177"/>
          </a:xfrm>
          <a:prstGeom prst="rect">
            <a:avLst/>
          </a:prstGeom>
          <a:noFill/>
          <a:ln/>
        </p:spPr>
        <p:txBody>
          <a:bodyPr wrap="square" lIns="0" tIns="0" rIns="0" bIns="0" rtlCol="0" anchor="t"/>
          <a:lstStyle/>
          <a:p>
            <a:pPr marL="0" indent="0" algn="ctr">
              <a:lnSpc>
                <a:spcPts val="2200"/>
              </a:lnSpc>
              <a:buNone/>
            </a:pPr>
            <a:r>
              <a:rPr lang="en-US" sz="1350" dirty="0">
                <a:solidFill>
                  <a:srgbClr val="2C3249"/>
                </a:solidFill>
                <a:latin typeface="Martel Sans" pitchFamily="34" charset="0"/>
                <a:ea typeface="Martel Sans" pitchFamily="34" charset="-122"/>
                <a:cs typeface="Martel Sans" pitchFamily="34" charset="-120"/>
              </a:rPr>
              <a:t>User action triggers an API call. Data is serialized into a JSON string and sent to the server.</a:t>
            </a:r>
            <a:endParaRPr lang="en-US" sz="1350" dirty="0"/>
          </a:p>
        </p:txBody>
      </p:sp>
      <p:sp>
        <p:nvSpPr>
          <p:cNvPr id="9" name="Shape 6"/>
          <p:cNvSpPr/>
          <p:nvPr/>
        </p:nvSpPr>
        <p:spPr>
          <a:xfrm>
            <a:off x="4065270" y="5335667"/>
            <a:ext cx="3139678" cy="2427089"/>
          </a:xfrm>
          <a:prstGeom prst="rect">
            <a:avLst/>
          </a:prstGeom>
          <a:solidFill>
            <a:srgbClr val="DFECE9"/>
          </a:solidFill>
          <a:ln/>
        </p:spPr>
      </p:sp>
      <p:sp>
        <p:nvSpPr>
          <p:cNvPr id="10" name="Text 7"/>
          <p:cNvSpPr/>
          <p:nvPr/>
        </p:nvSpPr>
        <p:spPr>
          <a:xfrm>
            <a:off x="4249222" y="5511998"/>
            <a:ext cx="2771775" cy="550783"/>
          </a:xfrm>
          <a:prstGeom prst="rect">
            <a:avLst/>
          </a:prstGeom>
          <a:noFill/>
          <a:ln/>
        </p:spPr>
        <p:txBody>
          <a:bodyPr wrap="square" lIns="0" tIns="0" rIns="0" bIns="0" rtlCol="0" anchor="t"/>
          <a:lstStyle/>
          <a:p>
            <a:pPr marL="0" indent="0" algn="ctr">
              <a:lnSpc>
                <a:spcPts val="2150"/>
              </a:lnSpc>
              <a:buNone/>
            </a:pPr>
            <a:r>
              <a:rPr lang="en-US" sz="1700" dirty="0">
                <a:solidFill>
                  <a:srgbClr val="2C3249"/>
                </a:solidFill>
                <a:latin typeface="Kanit Light" pitchFamily="34" charset="0"/>
                <a:ea typeface="Kanit Light" pitchFamily="34" charset="-122"/>
                <a:cs typeface="Kanit Light" pitchFamily="34" charset="-120"/>
              </a:rPr>
              <a:t>Server Processing (Express/Node)</a:t>
            </a:r>
            <a:endParaRPr lang="en-US" sz="1700" dirty="0"/>
          </a:p>
        </p:txBody>
      </p:sp>
      <p:sp>
        <p:nvSpPr>
          <p:cNvPr id="11" name="Text 8"/>
          <p:cNvSpPr/>
          <p:nvPr/>
        </p:nvSpPr>
        <p:spPr>
          <a:xfrm>
            <a:off x="4249222" y="6168509"/>
            <a:ext cx="2771775" cy="1410295"/>
          </a:xfrm>
          <a:prstGeom prst="rect">
            <a:avLst/>
          </a:prstGeom>
          <a:noFill/>
          <a:ln/>
        </p:spPr>
        <p:txBody>
          <a:bodyPr wrap="square" lIns="0" tIns="0" rIns="0" bIns="0" rtlCol="0" anchor="t"/>
          <a:lstStyle/>
          <a:p>
            <a:pPr marL="0" indent="0" algn="ctr">
              <a:lnSpc>
                <a:spcPts val="2200"/>
              </a:lnSpc>
              <a:buNone/>
            </a:pPr>
            <a:r>
              <a:rPr lang="en-US" sz="1350" dirty="0">
                <a:solidFill>
                  <a:srgbClr val="2C3249"/>
                </a:solidFill>
                <a:latin typeface="Martel Sans" pitchFamily="34" charset="0"/>
                <a:ea typeface="Martel Sans" pitchFamily="34" charset="-122"/>
                <a:cs typeface="Martel Sans" pitchFamily="34" charset="-120"/>
              </a:rPr>
              <a:t>Express deserializes the JSON string into a JS object, interacts with MongoDB, and receives BSON data which is converted back to a JS object.</a:t>
            </a:r>
            <a:endParaRPr lang="en-US" sz="1350" dirty="0"/>
          </a:p>
        </p:txBody>
      </p:sp>
      <p:sp>
        <p:nvSpPr>
          <p:cNvPr id="12" name="Shape 9"/>
          <p:cNvSpPr/>
          <p:nvPr/>
        </p:nvSpPr>
        <p:spPr>
          <a:xfrm>
            <a:off x="7425333" y="3725227"/>
            <a:ext cx="3139678" cy="1587579"/>
          </a:xfrm>
          <a:prstGeom prst="roundRect">
            <a:avLst>
              <a:gd name="adj" fmla="val 4665"/>
            </a:avLst>
          </a:prstGeom>
          <a:solidFill>
            <a:srgbClr val="DFECE9"/>
          </a:solidFill>
          <a:ln w="7620">
            <a:solidFill>
              <a:srgbClr val="C5D2CF"/>
            </a:solidFill>
            <a:prstDash val="solid"/>
          </a:ln>
        </p:spPr>
      </p:sp>
      <p:sp>
        <p:nvSpPr>
          <p:cNvPr id="13" name="Text 10"/>
          <p:cNvSpPr/>
          <p:nvPr/>
        </p:nvSpPr>
        <p:spPr>
          <a:xfrm>
            <a:off x="7806452" y="3909179"/>
            <a:ext cx="2377440" cy="275392"/>
          </a:xfrm>
          <a:prstGeom prst="rect">
            <a:avLst/>
          </a:prstGeom>
          <a:noFill/>
          <a:ln/>
        </p:spPr>
        <p:txBody>
          <a:bodyPr wrap="none" lIns="0" tIns="0" rIns="0" bIns="0" rtlCol="0" anchor="t"/>
          <a:lstStyle/>
          <a:p>
            <a:pPr marL="0" indent="0" algn="ctr">
              <a:lnSpc>
                <a:spcPts val="2150"/>
              </a:lnSpc>
              <a:buNone/>
            </a:pPr>
            <a:r>
              <a:rPr lang="en-US" sz="1700" dirty="0">
                <a:solidFill>
                  <a:srgbClr val="2C3249"/>
                </a:solidFill>
                <a:latin typeface="Kanit Light" pitchFamily="34" charset="0"/>
                <a:ea typeface="Kanit Light" pitchFamily="34" charset="-122"/>
                <a:cs typeface="Kanit Light" pitchFamily="34" charset="-120"/>
              </a:rPr>
              <a:t>Data Storage (MongoDB)</a:t>
            </a:r>
            <a:endParaRPr lang="en-US" sz="1700" dirty="0"/>
          </a:p>
        </p:txBody>
      </p:sp>
      <p:sp>
        <p:nvSpPr>
          <p:cNvPr id="14" name="Text 11"/>
          <p:cNvSpPr/>
          <p:nvPr/>
        </p:nvSpPr>
        <p:spPr>
          <a:xfrm>
            <a:off x="7609284" y="4290298"/>
            <a:ext cx="2771775" cy="846177"/>
          </a:xfrm>
          <a:prstGeom prst="rect">
            <a:avLst/>
          </a:prstGeom>
          <a:noFill/>
          <a:ln/>
        </p:spPr>
        <p:txBody>
          <a:bodyPr wrap="square" lIns="0" tIns="0" rIns="0" bIns="0" rtlCol="0" anchor="t"/>
          <a:lstStyle/>
          <a:p>
            <a:pPr marL="0" indent="0" algn="ctr">
              <a:lnSpc>
                <a:spcPts val="2200"/>
              </a:lnSpc>
              <a:buNone/>
            </a:pPr>
            <a:r>
              <a:rPr lang="en-US" sz="1350" dirty="0">
                <a:solidFill>
                  <a:srgbClr val="2C3249"/>
                </a:solidFill>
                <a:latin typeface="Martel Sans" pitchFamily="34" charset="0"/>
                <a:ea typeface="Martel Sans" pitchFamily="34" charset="-122"/>
                <a:cs typeface="Martel Sans" pitchFamily="34" charset="-120"/>
              </a:rPr>
              <a:t>JS objects from Node are serialized into BSON for persistent storage.</a:t>
            </a:r>
            <a:endParaRPr lang="en-US" sz="1350" dirty="0"/>
          </a:p>
        </p:txBody>
      </p:sp>
      <p:sp>
        <p:nvSpPr>
          <p:cNvPr id="15" name="Shape 12"/>
          <p:cNvSpPr/>
          <p:nvPr/>
        </p:nvSpPr>
        <p:spPr>
          <a:xfrm>
            <a:off x="10785396" y="5335667"/>
            <a:ext cx="3139678" cy="2145030"/>
          </a:xfrm>
          <a:prstGeom prst="rect">
            <a:avLst/>
          </a:prstGeom>
          <a:solidFill>
            <a:srgbClr val="DFECE9"/>
          </a:solidFill>
          <a:ln/>
        </p:spPr>
      </p:sp>
      <p:sp>
        <p:nvSpPr>
          <p:cNvPr id="16" name="Text 13"/>
          <p:cNvSpPr/>
          <p:nvPr/>
        </p:nvSpPr>
        <p:spPr>
          <a:xfrm>
            <a:off x="10969347" y="5511998"/>
            <a:ext cx="2771775" cy="550783"/>
          </a:xfrm>
          <a:prstGeom prst="rect">
            <a:avLst/>
          </a:prstGeom>
          <a:noFill/>
          <a:ln/>
        </p:spPr>
        <p:txBody>
          <a:bodyPr wrap="square" lIns="0" tIns="0" rIns="0" bIns="0" rtlCol="0" anchor="t"/>
          <a:lstStyle/>
          <a:p>
            <a:pPr marL="0" indent="0" algn="ctr">
              <a:lnSpc>
                <a:spcPts val="2150"/>
              </a:lnSpc>
              <a:buNone/>
            </a:pPr>
            <a:r>
              <a:rPr lang="en-US" sz="1700" dirty="0">
                <a:solidFill>
                  <a:srgbClr val="2C3249"/>
                </a:solidFill>
                <a:latin typeface="Kanit Light" pitchFamily="34" charset="0"/>
                <a:ea typeface="Kanit Light" pitchFamily="34" charset="-122"/>
                <a:cs typeface="Kanit Light" pitchFamily="34" charset="-120"/>
              </a:rPr>
              <a:t>Server Response &amp; Render (Express/React)</a:t>
            </a:r>
            <a:endParaRPr lang="en-US" sz="1700" dirty="0"/>
          </a:p>
        </p:txBody>
      </p:sp>
      <p:sp>
        <p:nvSpPr>
          <p:cNvPr id="17" name="Text 14"/>
          <p:cNvSpPr/>
          <p:nvPr/>
        </p:nvSpPr>
        <p:spPr>
          <a:xfrm>
            <a:off x="10969347" y="6168509"/>
            <a:ext cx="2771775" cy="1128236"/>
          </a:xfrm>
          <a:prstGeom prst="rect">
            <a:avLst/>
          </a:prstGeom>
          <a:noFill/>
          <a:ln/>
        </p:spPr>
        <p:txBody>
          <a:bodyPr wrap="square" lIns="0" tIns="0" rIns="0" bIns="0" rtlCol="0" anchor="t"/>
          <a:lstStyle/>
          <a:p>
            <a:pPr marL="0" indent="0" algn="ctr">
              <a:lnSpc>
                <a:spcPts val="2200"/>
              </a:lnSpc>
              <a:buNone/>
            </a:pPr>
            <a:r>
              <a:rPr lang="en-US" sz="1350" dirty="0">
                <a:solidFill>
                  <a:srgbClr val="2C3249"/>
                </a:solidFill>
                <a:latin typeface="Martel Sans" pitchFamily="34" charset="0"/>
                <a:ea typeface="Martel Sans" pitchFamily="34" charset="-122"/>
                <a:cs typeface="Martel Sans" pitchFamily="34" charset="-120"/>
              </a:rPr>
              <a:t>Express serializes the final JS object into a JSON string response. React deserializes it and updates the UI.</a:t>
            </a:r>
            <a:endParaRPr lang="en-US" sz="13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25210" y="498991"/>
            <a:ext cx="9949339" cy="453271"/>
          </a:xfrm>
          <a:prstGeom prst="rect">
            <a:avLst/>
          </a:prstGeom>
          <a:noFill/>
          <a:ln/>
        </p:spPr>
        <p:txBody>
          <a:bodyPr wrap="none" lIns="0" tIns="0" rIns="0" bIns="0" rtlCol="0" anchor="t"/>
          <a:lstStyle/>
          <a:p>
            <a:pPr marL="0" indent="0" algn="l">
              <a:lnSpc>
                <a:spcPts val="3550"/>
              </a:lnSpc>
              <a:buNone/>
            </a:pPr>
            <a:r>
              <a:rPr lang="en-US" sz="2850" dirty="0">
                <a:solidFill>
                  <a:srgbClr val="272D45"/>
                </a:solidFill>
                <a:latin typeface="Kanit Light" pitchFamily="34" charset="0"/>
                <a:ea typeface="Kanit Light" pitchFamily="34" charset="-122"/>
                <a:cs typeface="Kanit Light" pitchFamily="34" charset="-120"/>
              </a:rPr>
              <a:t>Chapter 8: JSON's Strengths, Weaknesses, and Alternatives</a:t>
            </a:r>
            <a:endParaRPr lang="en-US" sz="2850" dirty="0"/>
          </a:p>
        </p:txBody>
      </p:sp>
      <p:sp>
        <p:nvSpPr>
          <p:cNvPr id="3" name="Text 1"/>
          <p:cNvSpPr/>
          <p:nvPr/>
        </p:nvSpPr>
        <p:spPr>
          <a:xfrm>
            <a:off x="725210" y="1405414"/>
            <a:ext cx="2719864" cy="339923"/>
          </a:xfrm>
          <a:prstGeom prst="rect">
            <a:avLst/>
          </a:prstGeom>
          <a:noFill/>
          <a:ln/>
        </p:spPr>
        <p:txBody>
          <a:bodyPr wrap="none" lIns="0" tIns="0" rIns="0" bIns="0" rtlCol="0" anchor="t"/>
          <a:lstStyle/>
          <a:p>
            <a:pPr marL="0" indent="0" algn="l">
              <a:lnSpc>
                <a:spcPts val="2650"/>
              </a:lnSpc>
              <a:buNone/>
            </a:pPr>
            <a:r>
              <a:rPr lang="en-US" sz="2100" dirty="0">
                <a:solidFill>
                  <a:srgbClr val="272D45"/>
                </a:solidFill>
                <a:latin typeface="Kanit Light" pitchFamily="34" charset="0"/>
                <a:ea typeface="Kanit Light" pitchFamily="34" charset="-122"/>
                <a:cs typeface="Kanit Light" pitchFamily="34" charset="-120"/>
              </a:rPr>
              <a:t>Key Advantages</a:t>
            </a:r>
            <a:endParaRPr lang="en-US" sz="2100"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194" y="1954768"/>
            <a:ext cx="271939" cy="271939"/>
          </a:xfrm>
          <a:prstGeom prst="rect">
            <a:avLst/>
          </a:prstGeom>
        </p:spPr>
      </p:pic>
      <p:sp>
        <p:nvSpPr>
          <p:cNvPr id="5" name="Text 2"/>
          <p:cNvSpPr/>
          <p:nvPr/>
        </p:nvSpPr>
        <p:spPr>
          <a:xfrm>
            <a:off x="1314331" y="1949291"/>
            <a:ext cx="3144917" cy="283369"/>
          </a:xfrm>
          <a:prstGeom prst="rect">
            <a:avLst/>
          </a:prstGeom>
          <a:noFill/>
          <a:ln/>
        </p:spPr>
        <p:txBody>
          <a:bodyPr wrap="none" lIns="0" tIns="0" rIns="0" bIns="0" rtlCol="0" anchor="t"/>
          <a:lstStyle/>
          <a:p>
            <a:pPr marL="0" indent="0" algn="l">
              <a:lnSpc>
                <a:spcPts val="2200"/>
              </a:lnSpc>
              <a:buNone/>
            </a:pPr>
            <a:r>
              <a:rPr lang="en-US" sz="1750" dirty="0">
                <a:solidFill>
                  <a:srgbClr val="2C3249"/>
                </a:solidFill>
                <a:latin typeface="Kanit Light" pitchFamily="34" charset="0"/>
                <a:ea typeface="Kanit Light" pitchFamily="34" charset="-122"/>
                <a:cs typeface="Kanit Light" pitchFamily="34" charset="-120"/>
              </a:rPr>
              <a:t>Simplicity &amp; Human Readability</a:t>
            </a:r>
            <a:endParaRPr lang="en-US" sz="1750" dirty="0"/>
          </a:p>
        </p:txBody>
      </p:sp>
      <p:sp>
        <p:nvSpPr>
          <p:cNvPr id="6" name="Text 3"/>
          <p:cNvSpPr/>
          <p:nvPr/>
        </p:nvSpPr>
        <p:spPr>
          <a:xfrm>
            <a:off x="1314331" y="2413873"/>
            <a:ext cx="5779770" cy="580073"/>
          </a:xfrm>
          <a:prstGeom prst="rect">
            <a:avLst/>
          </a:prstGeom>
          <a:noFill/>
          <a:ln/>
        </p:spPr>
        <p:txBody>
          <a:bodyPr wrap="square" lIns="0" tIns="0" rIns="0" bIns="0" rtlCol="0" anchor="t"/>
          <a:lstStyle/>
          <a:p>
            <a:pPr marL="0" indent="0" algn="l">
              <a:lnSpc>
                <a:spcPts val="2250"/>
              </a:lnSpc>
              <a:buNone/>
            </a:pPr>
            <a:r>
              <a:rPr lang="en-US" sz="1400" dirty="0">
                <a:solidFill>
                  <a:srgbClr val="2C3249"/>
                </a:solidFill>
                <a:latin typeface="Martel Sans" pitchFamily="34" charset="0"/>
                <a:ea typeface="Martel Sans" pitchFamily="34" charset="-122"/>
                <a:cs typeface="Martel Sans" pitchFamily="34" charset="-120"/>
              </a:rPr>
              <a:t>Its concise, clear syntax makes it easy for developers to read, write, and debug.</a:t>
            </a:r>
            <a:endParaRPr lang="en-US" sz="1400" dirty="0"/>
          </a:p>
        </p:txBody>
      </p:sp>
      <p:pic>
        <p:nvPicPr>
          <p:cNvPr id="7"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194" y="3361968"/>
            <a:ext cx="271939" cy="271939"/>
          </a:xfrm>
          <a:prstGeom prst="rect">
            <a:avLst/>
          </a:prstGeom>
        </p:spPr>
      </p:pic>
      <p:sp>
        <p:nvSpPr>
          <p:cNvPr id="8" name="Text 4"/>
          <p:cNvSpPr/>
          <p:nvPr/>
        </p:nvSpPr>
        <p:spPr>
          <a:xfrm>
            <a:off x="1314331" y="3356491"/>
            <a:ext cx="2266474" cy="283369"/>
          </a:xfrm>
          <a:prstGeom prst="rect">
            <a:avLst/>
          </a:prstGeom>
          <a:noFill/>
          <a:ln/>
        </p:spPr>
        <p:txBody>
          <a:bodyPr wrap="none" lIns="0" tIns="0" rIns="0" bIns="0" rtlCol="0" anchor="t"/>
          <a:lstStyle/>
          <a:p>
            <a:pPr marL="0" indent="0" algn="l">
              <a:lnSpc>
                <a:spcPts val="2200"/>
              </a:lnSpc>
              <a:buNone/>
            </a:pPr>
            <a:r>
              <a:rPr lang="en-US" sz="1750" dirty="0">
                <a:solidFill>
                  <a:srgbClr val="2C3249"/>
                </a:solidFill>
                <a:latin typeface="Kanit Light" pitchFamily="34" charset="0"/>
                <a:ea typeface="Kanit Light" pitchFamily="34" charset="-122"/>
                <a:cs typeface="Kanit Light" pitchFamily="34" charset="-120"/>
              </a:rPr>
              <a:t>Speed &amp; Lightweight</a:t>
            </a:r>
            <a:endParaRPr lang="en-US" sz="1750" dirty="0"/>
          </a:p>
        </p:txBody>
      </p:sp>
      <p:sp>
        <p:nvSpPr>
          <p:cNvPr id="9" name="Text 5"/>
          <p:cNvSpPr/>
          <p:nvPr/>
        </p:nvSpPr>
        <p:spPr>
          <a:xfrm>
            <a:off x="1314331" y="3821073"/>
            <a:ext cx="5779770" cy="580073"/>
          </a:xfrm>
          <a:prstGeom prst="rect">
            <a:avLst/>
          </a:prstGeom>
          <a:noFill/>
          <a:ln/>
        </p:spPr>
        <p:txBody>
          <a:bodyPr wrap="square" lIns="0" tIns="0" rIns="0" bIns="0" rtlCol="0" anchor="t"/>
          <a:lstStyle/>
          <a:p>
            <a:pPr marL="0" indent="0" algn="l">
              <a:lnSpc>
                <a:spcPts val="2250"/>
              </a:lnSpc>
              <a:buNone/>
            </a:pPr>
            <a:r>
              <a:rPr lang="en-US" sz="1400" dirty="0">
                <a:solidFill>
                  <a:srgbClr val="2C3249"/>
                </a:solidFill>
                <a:latin typeface="Martel Sans" pitchFamily="34" charset="0"/>
                <a:ea typeface="Martel Sans" pitchFamily="34" charset="-122"/>
                <a:cs typeface="Martel Sans" pitchFamily="34" charset="-120"/>
              </a:rPr>
              <a:t>Less overhead than XML results in faster parsing and smaller payloads over the network.</a:t>
            </a:r>
            <a:endParaRPr lang="en-US" sz="1400" dirty="0"/>
          </a:p>
        </p:txBody>
      </p:sp>
      <p:pic>
        <p:nvPicPr>
          <p:cNvPr id="10" name="Image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194" y="4769168"/>
            <a:ext cx="271939" cy="271939"/>
          </a:xfrm>
          <a:prstGeom prst="rect">
            <a:avLst/>
          </a:prstGeom>
        </p:spPr>
      </p:pic>
      <p:sp>
        <p:nvSpPr>
          <p:cNvPr id="11" name="Text 6"/>
          <p:cNvSpPr/>
          <p:nvPr/>
        </p:nvSpPr>
        <p:spPr>
          <a:xfrm>
            <a:off x="1314331" y="4763691"/>
            <a:ext cx="2388156" cy="283369"/>
          </a:xfrm>
          <a:prstGeom prst="rect">
            <a:avLst/>
          </a:prstGeom>
          <a:noFill/>
          <a:ln/>
        </p:spPr>
        <p:txBody>
          <a:bodyPr wrap="none" lIns="0" tIns="0" rIns="0" bIns="0" rtlCol="0" anchor="t"/>
          <a:lstStyle/>
          <a:p>
            <a:pPr marL="0" indent="0" algn="l">
              <a:lnSpc>
                <a:spcPts val="2200"/>
              </a:lnSpc>
              <a:buNone/>
            </a:pPr>
            <a:r>
              <a:rPr lang="en-US" sz="1750" dirty="0">
                <a:solidFill>
                  <a:srgbClr val="2C3249"/>
                </a:solidFill>
                <a:latin typeface="Kanit Light" pitchFamily="34" charset="0"/>
                <a:ea typeface="Kanit Light" pitchFamily="34" charset="-122"/>
                <a:cs typeface="Kanit Light" pitchFamily="34" charset="-120"/>
              </a:rPr>
              <a:t>Language Compatibility</a:t>
            </a:r>
            <a:endParaRPr lang="en-US" sz="1750" dirty="0"/>
          </a:p>
        </p:txBody>
      </p:sp>
      <p:sp>
        <p:nvSpPr>
          <p:cNvPr id="12" name="Text 7"/>
          <p:cNvSpPr/>
          <p:nvPr/>
        </p:nvSpPr>
        <p:spPr>
          <a:xfrm>
            <a:off x="1314331" y="5228273"/>
            <a:ext cx="5779770" cy="580073"/>
          </a:xfrm>
          <a:prstGeom prst="rect">
            <a:avLst/>
          </a:prstGeom>
          <a:noFill/>
          <a:ln/>
        </p:spPr>
        <p:txBody>
          <a:bodyPr wrap="square" lIns="0" tIns="0" rIns="0" bIns="0" rtlCol="0" anchor="t"/>
          <a:lstStyle/>
          <a:p>
            <a:pPr marL="0" indent="0" algn="l">
              <a:lnSpc>
                <a:spcPts val="2250"/>
              </a:lnSpc>
              <a:buNone/>
            </a:pPr>
            <a:r>
              <a:rPr lang="en-US" sz="1400" dirty="0">
                <a:solidFill>
                  <a:srgbClr val="2C3249"/>
                </a:solidFill>
                <a:latin typeface="Martel Sans" pitchFamily="34" charset="0"/>
                <a:ea typeface="Martel Sans" pitchFamily="34" charset="-122"/>
                <a:cs typeface="Martel Sans" pitchFamily="34" charset="-120"/>
              </a:rPr>
              <a:t>Native support across JavaScript and easy integration with almost all modern programming languages.</a:t>
            </a:r>
            <a:endParaRPr lang="en-US" sz="1400" dirty="0"/>
          </a:p>
        </p:txBody>
      </p:sp>
      <p:sp>
        <p:nvSpPr>
          <p:cNvPr id="13" name="Text 8"/>
          <p:cNvSpPr/>
          <p:nvPr/>
        </p:nvSpPr>
        <p:spPr>
          <a:xfrm>
            <a:off x="7543919" y="1405414"/>
            <a:ext cx="3093125" cy="339923"/>
          </a:xfrm>
          <a:prstGeom prst="rect">
            <a:avLst/>
          </a:prstGeom>
          <a:noFill/>
          <a:ln/>
        </p:spPr>
        <p:txBody>
          <a:bodyPr wrap="none" lIns="0" tIns="0" rIns="0" bIns="0" rtlCol="0" anchor="t"/>
          <a:lstStyle/>
          <a:p>
            <a:pPr marL="0" indent="0" algn="l">
              <a:lnSpc>
                <a:spcPts val="2650"/>
              </a:lnSpc>
              <a:buNone/>
            </a:pPr>
            <a:r>
              <a:rPr lang="en-US" sz="2100" dirty="0">
                <a:solidFill>
                  <a:srgbClr val="272D45"/>
                </a:solidFill>
                <a:latin typeface="Kanit Light" pitchFamily="34" charset="0"/>
                <a:ea typeface="Kanit Light" pitchFamily="34" charset="-122"/>
                <a:cs typeface="Kanit Light" pitchFamily="34" charset="-120"/>
              </a:rPr>
              <a:t>Limitations &amp; Alternatives</a:t>
            </a:r>
            <a:endParaRPr lang="en-US" sz="2100" dirty="0"/>
          </a:p>
        </p:txBody>
      </p:sp>
      <p:sp>
        <p:nvSpPr>
          <p:cNvPr id="14" name="Text 9"/>
          <p:cNvSpPr/>
          <p:nvPr/>
        </p:nvSpPr>
        <p:spPr>
          <a:xfrm>
            <a:off x="7543919" y="1926550"/>
            <a:ext cx="6368891" cy="290036"/>
          </a:xfrm>
          <a:prstGeom prst="rect">
            <a:avLst/>
          </a:prstGeom>
          <a:noFill/>
          <a:ln/>
        </p:spPr>
        <p:txBody>
          <a:bodyPr wrap="none" lIns="0" tIns="0" rIns="0" bIns="0" rtlCol="0" anchor="t"/>
          <a:lstStyle/>
          <a:p>
            <a:pPr marL="0" indent="0" algn="l">
              <a:lnSpc>
                <a:spcPts val="2250"/>
              </a:lnSpc>
              <a:buNone/>
            </a:pPr>
            <a:r>
              <a:rPr lang="en-US" sz="1400" dirty="0">
                <a:solidFill>
                  <a:srgbClr val="2C3249"/>
                </a:solidFill>
                <a:latin typeface="Martel Sans" pitchFamily="34" charset="0"/>
                <a:ea typeface="Martel Sans" pitchFamily="34" charset="-122"/>
                <a:cs typeface="Martel Sans" pitchFamily="34" charset="-120"/>
              </a:rPr>
              <a:t>While widely used, JSON has limitations:</a:t>
            </a:r>
            <a:endParaRPr lang="en-US" sz="1400" dirty="0"/>
          </a:p>
        </p:txBody>
      </p:sp>
      <p:sp>
        <p:nvSpPr>
          <p:cNvPr id="15" name="Text 10"/>
          <p:cNvSpPr/>
          <p:nvPr/>
        </p:nvSpPr>
        <p:spPr>
          <a:xfrm>
            <a:off x="7543919" y="2379702"/>
            <a:ext cx="6368891" cy="580073"/>
          </a:xfrm>
          <a:prstGeom prst="rect">
            <a:avLst/>
          </a:prstGeom>
          <a:noFill/>
          <a:ln/>
        </p:spPr>
        <p:txBody>
          <a:bodyPr wrap="square" lIns="0" tIns="0" rIns="0" bIns="0" rtlCol="0" anchor="t"/>
          <a:lstStyle/>
          <a:p>
            <a:pPr marL="342900" indent="-342900" algn="l">
              <a:lnSpc>
                <a:spcPts val="2250"/>
              </a:lnSpc>
              <a:buSzPct val="100000"/>
              <a:buChar char="•"/>
            </a:pPr>
            <a:r>
              <a:rPr lang="en-US" sz="1400" dirty="0">
                <a:solidFill>
                  <a:srgbClr val="2C3249"/>
                </a:solidFill>
                <a:latin typeface="Martel Sans" pitchFamily="34" charset="0"/>
                <a:ea typeface="Martel Sans" pitchFamily="34" charset="-122"/>
                <a:cs typeface="Martel Sans" pitchFamily="34" charset="-120"/>
              </a:rPr>
              <a:t>It lacks support for comments, making configuration files less descriptive.</a:t>
            </a:r>
            <a:endParaRPr lang="en-US" sz="1400" dirty="0"/>
          </a:p>
        </p:txBody>
      </p:sp>
      <p:sp>
        <p:nvSpPr>
          <p:cNvPr id="16" name="Text 11"/>
          <p:cNvSpPr/>
          <p:nvPr/>
        </p:nvSpPr>
        <p:spPr>
          <a:xfrm>
            <a:off x="7543919" y="3023235"/>
            <a:ext cx="6368891" cy="580073"/>
          </a:xfrm>
          <a:prstGeom prst="rect">
            <a:avLst/>
          </a:prstGeom>
          <a:noFill/>
          <a:ln/>
        </p:spPr>
        <p:txBody>
          <a:bodyPr wrap="square" lIns="0" tIns="0" rIns="0" bIns="0" rtlCol="0" anchor="t"/>
          <a:lstStyle/>
          <a:p>
            <a:pPr marL="342900" indent="-342900" algn="l">
              <a:lnSpc>
                <a:spcPts val="2250"/>
              </a:lnSpc>
              <a:buSzPct val="100000"/>
              <a:buChar char="•"/>
            </a:pPr>
            <a:r>
              <a:rPr lang="en-US" sz="1400" dirty="0">
                <a:solidFill>
                  <a:srgbClr val="2C3249"/>
                </a:solidFill>
                <a:latin typeface="Martel Sans" pitchFamily="34" charset="0"/>
                <a:ea typeface="Martel Sans" pitchFamily="34" charset="-122"/>
                <a:cs typeface="Martel Sans" pitchFamily="34" charset="-120"/>
              </a:rPr>
              <a:t>It has a limited set of primitive data types (e.g., no built-in Date or complex number types).</a:t>
            </a:r>
            <a:endParaRPr lang="en-US" sz="1400" dirty="0"/>
          </a:p>
        </p:txBody>
      </p:sp>
      <p:sp>
        <p:nvSpPr>
          <p:cNvPr id="17" name="Text 12"/>
          <p:cNvSpPr/>
          <p:nvPr/>
        </p:nvSpPr>
        <p:spPr>
          <a:xfrm>
            <a:off x="7543919" y="3766423"/>
            <a:ext cx="6368891" cy="290036"/>
          </a:xfrm>
          <a:prstGeom prst="rect">
            <a:avLst/>
          </a:prstGeom>
          <a:noFill/>
          <a:ln/>
        </p:spPr>
        <p:txBody>
          <a:bodyPr wrap="none" lIns="0" tIns="0" rIns="0" bIns="0" rtlCol="0" anchor="t"/>
          <a:lstStyle/>
          <a:p>
            <a:pPr marL="0" indent="0" algn="l">
              <a:lnSpc>
                <a:spcPts val="2250"/>
              </a:lnSpc>
              <a:buNone/>
            </a:pPr>
            <a:r>
              <a:rPr lang="en-US" sz="1400" dirty="0">
                <a:solidFill>
                  <a:srgbClr val="2C3249"/>
                </a:solidFill>
                <a:latin typeface="Martel Sans" pitchFamily="34" charset="0"/>
                <a:ea typeface="Martel Sans" pitchFamily="34" charset="-122"/>
                <a:cs typeface="Martel Sans" pitchFamily="34" charset="-120"/>
              </a:rPr>
              <a:t>Developers sometimes opt for alternatives depending on the use case:</a:t>
            </a:r>
            <a:endParaRPr lang="en-US" sz="1400" dirty="0"/>
          </a:p>
        </p:txBody>
      </p:sp>
      <p:sp>
        <p:nvSpPr>
          <p:cNvPr id="18" name="Shape 13"/>
          <p:cNvSpPr/>
          <p:nvPr/>
        </p:nvSpPr>
        <p:spPr>
          <a:xfrm>
            <a:off x="7543919" y="4260413"/>
            <a:ext cx="6368891" cy="3266123"/>
          </a:xfrm>
          <a:prstGeom prst="roundRect">
            <a:avLst>
              <a:gd name="adj" fmla="val 2332"/>
            </a:avLst>
          </a:prstGeom>
          <a:noFill/>
          <a:ln w="7620">
            <a:solidFill>
              <a:srgbClr val="000000">
                <a:alpha val="8000"/>
              </a:srgbClr>
            </a:solidFill>
            <a:prstDash val="solid"/>
          </a:ln>
        </p:spPr>
      </p:sp>
      <p:sp>
        <p:nvSpPr>
          <p:cNvPr id="19" name="Shape 14"/>
          <p:cNvSpPr/>
          <p:nvPr/>
        </p:nvSpPr>
        <p:spPr>
          <a:xfrm>
            <a:off x="7551539" y="4268033"/>
            <a:ext cx="6353651" cy="522684"/>
          </a:xfrm>
          <a:prstGeom prst="rect">
            <a:avLst/>
          </a:prstGeom>
          <a:solidFill>
            <a:srgbClr val="FFFFFF">
              <a:alpha val="4000"/>
            </a:srgbClr>
          </a:solidFill>
          <a:ln/>
        </p:spPr>
      </p:sp>
      <p:sp>
        <p:nvSpPr>
          <p:cNvPr id="20" name="Text 15"/>
          <p:cNvSpPr/>
          <p:nvPr/>
        </p:nvSpPr>
        <p:spPr>
          <a:xfrm>
            <a:off x="7732871" y="4384358"/>
            <a:ext cx="1539835" cy="290036"/>
          </a:xfrm>
          <a:prstGeom prst="rect">
            <a:avLst/>
          </a:prstGeom>
          <a:noFill/>
          <a:ln/>
        </p:spPr>
        <p:txBody>
          <a:bodyPr wrap="none" lIns="0" tIns="0" rIns="0" bIns="0" rtlCol="0" anchor="t"/>
          <a:lstStyle/>
          <a:p>
            <a:pPr marL="0" indent="0" algn="l">
              <a:lnSpc>
                <a:spcPts val="2250"/>
              </a:lnSpc>
              <a:buNone/>
            </a:pPr>
            <a:r>
              <a:rPr lang="en-US" sz="1400" b="1" dirty="0">
                <a:solidFill>
                  <a:srgbClr val="2C3249"/>
                </a:solidFill>
                <a:latin typeface="Martel Sans" pitchFamily="34" charset="0"/>
                <a:ea typeface="Martel Sans" pitchFamily="34" charset="-122"/>
                <a:cs typeface="Martel Sans" pitchFamily="34" charset="-120"/>
              </a:rPr>
              <a:t>Format</a:t>
            </a:r>
            <a:endParaRPr lang="en-US" sz="1400" dirty="0"/>
          </a:p>
        </p:txBody>
      </p:sp>
      <p:sp>
        <p:nvSpPr>
          <p:cNvPr id="21" name="Text 16"/>
          <p:cNvSpPr/>
          <p:nvPr/>
        </p:nvSpPr>
        <p:spPr>
          <a:xfrm>
            <a:off x="9642753" y="4384358"/>
            <a:ext cx="1853684" cy="290036"/>
          </a:xfrm>
          <a:prstGeom prst="rect">
            <a:avLst/>
          </a:prstGeom>
          <a:noFill/>
          <a:ln/>
        </p:spPr>
        <p:txBody>
          <a:bodyPr wrap="none" lIns="0" tIns="0" rIns="0" bIns="0" rtlCol="0" anchor="t"/>
          <a:lstStyle/>
          <a:p>
            <a:pPr marL="0" indent="0" algn="l">
              <a:lnSpc>
                <a:spcPts val="2250"/>
              </a:lnSpc>
              <a:buNone/>
            </a:pPr>
            <a:r>
              <a:rPr lang="en-US" sz="1400" b="1" dirty="0">
                <a:solidFill>
                  <a:srgbClr val="2C3249"/>
                </a:solidFill>
                <a:latin typeface="Martel Sans" pitchFamily="34" charset="0"/>
                <a:ea typeface="Martel Sans" pitchFamily="34" charset="-122"/>
                <a:cs typeface="Martel Sans" pitchFamily="34" charset="-120"/>
              </a:rPr>
              <a:t>Focus</a:t>
            </a:r>
            <a:endParaRPr lang="en-US" sz="1400" dirty="0"/>
          </a:p>
        </p:txBody>
      </p:sp>
      <p:sp>
        <p:nvSpPr>
          <p:cNvPr id="22" name="Text 17"/>
          <p:cNvSpPr/>
          <p:nvPr/>
        </p:nvSpPr>
        <p:spPr>
          <a:xfrm>
            <a:off x="11866483" y="4384358"/>
            <a:ext cx="1857494" cy="290036"/>
          </a:xfrm>
          <a:prstGeom prst="rect">
            <a:avLst/>
          </a:prstGeom>
          <a:noFill/>
          <a:ln/>
        </p:spPr>
        <p:txBody>
          <a:bodyPr wrap="none" lIns="0" tIns="0" rIns="0" bIns="0" rtlCol="0" anchor="t"/>
          <a:lstStyle/>
          <a:p>
            <a:pPr marL="0" indent="0" algn="l">
              <a:lnSpc>
                <a:spcPts val="2250"/>
              </a:lnSpc>
              <a:buNone/>
            </a:pPr>
            <a:r>
              <a:rPr lang="en-US" sz="1400" b="1" dirty="0">
                <a:solidFill>
                  <a:srgbClr val="2C3249"/>
                </a:solidFill>
                <a:latin typeface="Martel Sans" pitchFamily="34" charset="0"/>
                <a:ea typeface="Martel Sans" pitchFamily="34" charset="-122"/>
                <a:cs typeface="Martel Sans" pitchFamily="34" charset="-120"/>
              </a:rPr>
              <a:t>Best Use Case</a:t>
            </a:r>
            <a:endParaRPr lang="en-US" sz="1400" dirty="0"/>
          </a:p>
        </p:txBody>
      </p:sp>
      <p:sp>
        <p:nvSpPr>
          <p:cNvPr id="23" name="Shape 18"/>
          <p:cNvSpPr/>
          <p:nvPr/>
        </p:nvSpPr>
        <p:spPr>
          <a:xfrm>
            <a:off x="7551539" y="4790718"/>
            <a:ext cx="6353651" cy="812721"/>
          </a:xfrm>
          <a:prstGeom prst="rect">
            <a:avLst/>
          </a:prstGeom>
          <a:solidFill>
            <a:srgbClr val="000000">
              <a:alpha val="4000"/>
            </a:srgbClr>
          </a:solidFill>
          <a:ln/>
        </p:spPr>
      </p:sp>
      <p:sp>
        <p:nvSpPr>
          <p:cNvPr id="24" name="Text 19"/>
          <p:cNvSpPr/>
          <p:nvPr/>
        </p:nvSpPr>
        <p:spPr>
          <a:xfrm>
            <a:off x="7732871" y="4907042"/>
            <a:ext cx="1539835" cy="290036"/>
          </a:xfrm>
          <a:prstGeom prst="rect">
            <a:avLst/>
          </a:prstGeom>
          <a:noFill/>
          <a:ln/>
        </p:spPr>
        <p:txBody>
          <a:bodyPr wrap="none" lIns="0" tIns="0" rIns="0" bIns="0" rtlCol="0" anchor="t"/>
          <a:lstStyle/>
          <a:p>
            <a:pPr marL="0" indent="0" algn="l">
              <a:lnSpc>
                <a:spcPts val="2250"/>
              </a:lnSpc>
              <a:buNone/>
            </a:pPr>
            <a:r>
              <a:rPr lang="en-US" sz="1400" dirty="0">
                <a:solidFill>
                  <a:srgbClr val="2C3249"/>
                </a:solidFill>
                <a:latin typeface="Martel Sans" pitchFamily="34" charset="0"/>
                <a:ea typeface="Martel Sans" pitchFamily="34" charset="-122"/>
                <a:cs typeface="Martel Sans" pitchFamily="34" charset="-120"/>
              </a:rPr>
              <a:t>XML</a:t>
            </a:r>
            <a:endParaRPr lang="en-US" sz="1400" dirty="0"/>
          </a:p>
        </p:txBody>
      </p:sp>
      <p:sp>
        <p:nvSpPr>
          <p:cNvPr id="25" name="Text 20"/>
          <p:cNvSpPr/>
          <p:nvPr/>
        </p:nvSpPr>
        <p:spPr>
          <a:xfrm>
            <a:off x="9642753" y="4907042"/>
            <a:ext cx="1853684" cy="580073"/>
          </a:xfrm>
          <a:prstGeom prst="rect">
            <a:avLst/>
          </a:prstGeom>
          <a:noFill/>
          <a:ln/>
        </p:spPr>
        <p:txBody>
          <a:bodyPr wrap="square" lIns="0" tIns="0" rIns="0" bIns="0" rtlCol="0" anchor="t"/>
          <a:lstStyle/>
          <a:p>
            <a:pPr marL="0" indent="0" algn="l">
              <a:lnSpc>
                <a:spcPts val="2250"/>
              </a:lnSpc>
              <a:buNone/>
            </a:pPr>
            <a:r>
              <a:rPr lang="en-US" sz="1400" dirty="0">
                <a:solidFill>
                  <a:srgbClr val="2C3249"/>
                </a:solidFill>
                <a:latin typeface="Martel Sans" pitchFamily="34" charset="0"/>
                <a:ea typeface="Martel Sans" pitchFamily="34" charset="-122"/>
                <a:cs typeface="Martel Sans" pitchFamily="34" charset="-120"/>
              </a:rPr>
              <a:t>Markup &amp; Documents</a:t>
            </a:r>
            <a:endParaRPr lang="en-US" sz="1400" dirty="0"/>
          </a:p>
        </p:txBody>
      </p:sp>
      <p:sp>
        <p:nvSpPr>
          <p:cNvPr id="26" name="Text 21"/>
          <p:cNvSpPr/>
          <p:nvPr/>
        </p:nvSpPr>
        <p:spPr>
          <a:xfrm>
            <a:off x="11866483" y="4907042"/>
            <a:ext cx="1857494" cy="580073"/>
          </a:xfrm>
          <a:prstGeom prst="rect">
            <a:avLst/>
          </a:prstGeom>
          <a:noFill/>
          <a:ln/>
        </p:spPr>
        <p:txBody>
          <a:bodyPr wrap="square" lIns="0" tIns="0" rIns="0" bIns="0" rtlCol="0" anchor="t"/>
          <a:lstStyle/>
          <a:p>
            <a:pPr marL="0" indent="0" algn="l">
              <a:lnSpc>
                <a:spcPts val="2250"/>
              </a:lnSpc>
              <a:buNone/>
            </a:pPr>
            <a:r>
              <a:rPr lang="en-US" sz="1400" dirty="0">
                <a:solidFill>
                  <a:srgbClr val="2C3249"/>
                </a:solidFill>
                <a:latin typeface="Martel Sans" pitchFamily="34" charset="0"/>
                <a:ea typeface="Martel Sans" pitchFamily="34" charset="-122"/>
                <a:cs typeface="Martel Sans" pitchFamily="34" charset="-120"/>
              </a:rPr>
              <a:t>Legacy enterprise systems</a:t>
            </a:r>
            <a:endParaRPr lang="en-US" sz="1400" dirty="0"/>
          </a:p>
        </p:txBody>
      </p:sp>
      <p:sp>
        <p:nvSpPr>
          <p:cNvPr id="27" name="Shape 22"/>
          <p:cNvSpPr/>
          <p:nvPr/>
        </p:nvSpPr>
        <p:spPr>
          <a:xfrm>
            <a:off x="7551539" y="5603438"/>
            <a:ext cx="6353651" cy="812721"/>
          </a:xfrm>
          <a:prstGeom prst="rect">
            <a:avLst/>
          </a:prstGeom>
          <a:solidFill>
            <a:srgbClr val="FFFFFF">
              <a:alpha val="4000"/>
            </a:srgbClr>
          </a:solidFill>
          <a:ln/>
        </p:spPr>
      </p:sp>
      <p:sp>
        <p:nvSpPr>
          <p:cNvPr id="28" name="Text 23"/>
          <p:cNvSpPr/>
          <p:nvPr/>
        </p:nvSpPr>
        <p:spPr>
          <a:xfrm>
            <a:off x="7732871" y="5719763"/>
            <a:ext cx="1539835" cy="290036"/>
          </a:xfrm>
          <a:prstGeom prst="rect">
            <a:avLst/>
          </a:prstGeom>
          <a:noFill/>
          <a:ln/>
        </p:spPr>
        <p:txBody>
          <a:bodyPr wrap="none" lIns="0" tIns="0" rIns="0" bIns="0" rtlCol="0" anchor="t"/>
          <a:lstStyle/>
          <a:p>
            <a:pPr marL="0" indent="0" algn="l">
              <a:lnSpc>
                <a:spcPts val="2250"/>
              </a:lnSpc>
              <a:buNone/>
            </a:pPr>
            <a:r>
              <a:rPr lang="en-US" sz="1400" dirty="0">
                <a:solidFill>
                  <a:srgbClr val="2C3249"/>
                </a:solidFill>
                <a:latin typeface="Martel Sans" pitchFamily="34" charset="0"/>
                <a:ea typeface="Martel Sans" pitchFamily="34" charset="-122"/>
                <a:cs typeface="Martel Sans" pitchFamily="34" charset="-120"/>
              </a:rPr>
              <a:t>YAML</a:t>
            </a:r>
            <a:endParaRPr lang="en-US" sz="1400" dirty="0"/>
          </a:p>
        </p:txBody>
      </p:sp>
      <p:sp>
        <p:nvSpPr>
          <p:cNvPr id="29" name="Text 24"/>
          <p:cNvSpPr/>
          <p:nvPr/>
        </p:nvSpPr>
        <p:spPr>
          <a:xfrm>
            <a:off x="9642753" y="5719763"/>
            <a:ext cx="1853684" cy="290036"/>
          </a:xfrm>
          <a:prstGeom prst="rect">
            <a:avLst/>
          </a:prstGeom>
          <a:noFill/>
          <a:ln/>
        </p:spPr>
        <p:txBody>
          <a:bodyPr wrap="none" lIns="0" tIns="0" rIns="0" bIns="0" rtlCol="0" anchor="t"/>
          <a:lstStyle/>
          <a:p>
            <a:pPr marL="0" indent="0" algn="l">
              <a:lnSpc>
                <a:spcPts val="2250"/>
              </a:lnSpc>
              <a:buNone/>
            </a:pPr>
            <a:r>
              <a:rPr lang="en-US" sz="1400" dirty="0">
                <a:solidFill>
                  <a:srgbClr val="2C3249"/>
                </a:solidFill>
                <a:latin typeface="Martel Sans" pitchFamily="34" charset="0"/>
                <a:ea typeface="Martel Sans" pitchFamily="34" charset="-122"/>
                <a:cs typeface="Martel Sans" pitchFamily="34" charset="-120"/>
              </a:rPr>
              <a:t>Configuration</a:t>
            </a:r>
            <a:endParaRPr lang="en-US" sz="1400" dirty="0"/>
          </a:p>
        </p:txBody>
      </p:sp>
      <p:sp>
        <p:nvSpPr>
          <p:cNvPr id="30" name="Text 25"/>
          <p:cNvSpPr/>
          <p:nvPr/>
        </p:nvSpPr>
        <p:spPr>
          <a:xfrm>
            <a:off x="11866483" y="5719763"/>
            <a:ext cx="1857494" cy="580073"/>
          </a:xfrm>
          <a:prstGeom prst="rect">
            <a:avLst/>
          </a:prstGeom>
          <a:noFill/>
          <a:ln/>
        </p:spPr>
        <p:txBody>
          <a:bodyPr wrap="square" lIns="0" tIns="0" rIns="0" bIns="0" rtlCol="0" anchor="t"/>
          <a:lstStyle/>
          <a:p>
            <a:pPr marL="0" indent="0" algn="l">
              <a:lnSpc>
                <a:spcPts val="2250"/>
              </a:lnSpc>
              <a:buNone/>
            </a:pPr>
            <a:r>
              <a:rPr lang="en-US" sz="1400" dirty="0">
                <a:solidFill>
                  <a:srgbClr val="2C3249"/>
                </a:solidFill>
                <a:latin typeface="Martel Sans" pitchFamily="34" charset="0"/>
                <a:ea typeface="Martel Sans" pitchFamily="34" charset="-122"/>
                <a:cs typeface="Martel Sans" pitchFamily="34" charset="-120"/>
              </a:rPr>
              <a:t>Readable configuration files</a:t>
            </a:r>
            <a:endParaRPr lang="en-US" sz="1400" dirty="0"/>
          </a:p>
        </p:txBody>
      </p:sp>
      <p:sp>
        <p:nvSpPr>
          <p:cNvPr id="31" name="Shape 26"/>
          <p:cNvSpPr/>
          <p:nvPr/>
        </p:nvSpPr>
        <p:spPr>
          <a:xfrm>
            <a:off x="7551539" y="6416159"/>
            <a:ext cx="6353651" cy="1102757"/>
          </a:xfrm>
          <a:prstGeom prst="rect">
            <a:avLst/>
          </a:prstGeom>
          <a:solidFill>
            <a:srgbClr val="000000">
              <a:alpha val="4000"/>
            </a:srgbClr>
          </a:solidFill>
          <a:ln/>
        </p:spPr>
      </p:sp>
      <p:sp>
        <p:nvSpPr>
          <p:cNvPr id="32" name="Text 27"/>
          <p:cNvSpPr/>
          <p:nvPr/>
        </p:nvSpPr>
        <p:spPr>
          <a:xfrm>
            <a:off x="7732871" y="6532483"/>
            <a:ext cx="1539835" cy="290036"/>
          </a:xfrm>
          <a:prstGeom prst="rect">
            <a:avLst/>
          </a:prstGeom>
          <a:noFill/>
          <a:ln/>
        </p:spPr>
        <p:txBody>
          <a:bodyPr wrap="none" lIns="0" tIns="0" rIns="0" bIns="0" rtlCol="0" anchor="t"/>
          <a:lstStyle/>
          <a:p>
            <a:pPr marL="0" indent="0" algn="l">
              <a:lnSpc>
                <a:spcPts val="2250"/>
              </a:lnSpc>
              <a:buNone/>
            </a:pPr>
            <a:r>
              <a:rPr lang="en-US" sz="1400" dirty="0">
                <a:solidFill>
                  <a:srgbClr val="2C3249"/>
                </a:solidFill>
                <a:latin typeface="Martel Sans" pitchFamily="34" charset="0"/>
                <a:ea typeface="Martel Sans" pitchFamily="34" charset="-122"/>
                <a:cs typeface="Martel Sans" pitchFamily="34" charset="-120"/>
              </a:rPr>
              <a:t>Protocol Buffers</a:t>
            </a:r>
            <a:endParaRPr lang="en-US" sz="1400" dirty="0"/>
          </a:p>
        </p:txBody>
      </p:sp>
      <p:sp>
        <p:nvSpPr>
          <p:cNvPr id="33" name="Text 28"/>
          <p:cNvSpPr/>
          <p:nvPr/>
        </p:nvSpPr>
        <p:spPr>
          <a:xfrm>
            <a:off x="9642753" y="6532483"/>
            <a:ext cx="1853684" cy="290036"/>
          </a:xfrm>
          <a:prstGeom prst="rect">
            <a:avLst/>
          </a:prstGeom>
          <a:noFill/>
          <a:ln/>
        </p:spPr>
        <p:txBody>
          <a:bodyPr wrap="none" lIns="0" tIns="0" rIns="0" bIns="0" rtlCol="0" anchor="t"/>
          <a:lstStyle/>
          <a:p>
            <a:pPr marL="0" indent="0" algn="l">
              <a:lnSpc>
                <a:spcPts val="2250"/>
              </a:lnSpc>
              <a:buNone/>
            </a:pPr>
            <a:r>
              <a:rPr lang="en-US" sz="1400" dirty="0">
                <a:solidFill>
                  <a:srgbClr val="2C3249"/>
                </a:solidFill>
                <a:latin typeface="Martel Sans" pitchFamily="34" charset="0"/>
                <a:ea typeface="Martel Sans" pitchFamily="34" charset="-122"/>
                <a:cs typeface="Martel Sans" pitchFamily="34" charset="-120"/>
              </a:rPr>
              <a:t>Efficiency &amp; Schema</a:t>
            </a:r>
            <a:endParaRPr lang="en-US" sz="1400" dirty="0"/>
          </a:p>
        </p:txBody>
      </p:sp>
      <p:sp>
        <p:nvSpPr>
          <p:cNvPr id="34" name="Text 29"/>
          <p:cNvSpPr/>
          <p:nvPr/>
        </p:nvSpPr>
        <p:spPr>
          <a:xfrm>
            <a:off x="11866483" y="6532483"/>
            <a:ext cx="1857494" cy="870109"/>
          </a:xfrm>
          <a:prstGeom prst="rect">
            <a:avLst/>
          </a:prstGeom>
          <a:noFill/>
          <a:ln/>
        </p:spPr>
        <p:txBody>
          <a:bodyPr wrap="square" lIns="0" tIns="0" rIns="0" bIns="0" rtlCol="0" anchor="t"/>
          <a:lstStyle/>
          <a:p>
            <a:pPr marL="0" indent="0" algn="l">
              <a:lnSpc>
                <a:spcPts val="2250"/>
              </a:lnSpc>
              <a:buNone/>
            </a:pPr>
            <a:r>
              <a:rPr lang="en-US" sz="1400" dirty="0">
                <a:solidFill>
                  <a:srgbClr val="2C3249"/>
                </a:solidFill>
                <a:latin typeface="Martel Sans" pitchFamily="34" charset="0"/>
                <a:ea typeface="Martel Sans" pitchFamily="34" charset="-122"/>
                <a:cs typeface="Martel Sans" pitchFamily="34" charset="-120"/>
              </a:rPr>
              <a:t>High-performance internal microservices</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TotalTime>
  <Words>1455</Words>
  <Application>Microsoft Office PowerPoint</Application>
  <PresentationFormat>Custom</PresentationFormat>
  <Paragraphs>111</Paragraphs>
  <Slides>11</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Kanit Light</vt:lpstr>
      <vt:lpstr>Arial</vt:lpstr>
      <vt:lpstr>Martel Sans</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BALASANJEEV</dc:creator>
  <cp:lastModifiedBy>balasanjeev1085@outlook.com</cp:lastModifiedBy>
  <cp:revision>4</cp:revision>
  <dcterms:created xsi:type="dcterms:W3CDTF">2025-10-28T16:30:37Z</dcterms:created>
  <dcterms:modified xsi:type="dcterms:W3CDTF">2025-10-29T05:54:57Z</dcterms:modified>
</cp:coreProperties>
</file>